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y="5143500" cx="9144000"/>
  <p:notesSz cx="6858000" cy="9144000"/>
  <p:embeddedFontLst>
    <p:embeddedFont>
      <p:font typeface="Roboto"/>
      <p:regular r:id="rId89"/>
      <p:bold r:id="rId90"/>
      <p:italic r:id="rId91"/>
      <p:boldItalic r:id="rId92"/>
    </p:embeddedFont>
    <p:embeddedFont>
      <p:font typeface="EB Garamond"/>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Minh Din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F58767A-FD95-47B9-B05C-1A5ED0DAD898}">
  <a:tblStyle styleId="{CF58767A-FD95-47B9-B05C-1A5ED0DAD898}"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oboto-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EBGaramond-italic.fntdata"/><Relationship Id="rId50" Type="http://schemas.openxmlformats.org/officeDocument/2006/relationships/slide" Target="slides/slide43.xml"/><Relationship Id="rId94" Type="http://schemas.openxmlformats.org/officeDocument/2006/relationships/font" Target="fonts/EBGaramond-bold.fntdata"/><Relationship Id="rId53" Type="http://schemas.openxmlformats.org/officeDocument/2006/relationships/slide" Target="slides/slide46.xml"/><Relationship Id="rId52" Type="http://schemas.openxmlformats.org/officeDocument/2006/relationships/slide" Target="slides/slide45.xml"/><Relationship Id="rId96" Type="http://schemas.openxmlformats.org/officeDocument/2006/relationships/font" Target="fonts/EBGaramond-boldItalic.fntdata"/><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EBGaramond-regular.fntdata"/><Relationship Id="rId92"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6-06T07:14:42.077">
    <p:pos x="6000" y="0"/>
    <p:text>https://en.wikipedia.org/wiki/Sobel_operator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6-13T04:48:39.899">
    <p:pos x="6000" y="0"/>
    <p:text>https://cs.stanford.edu/people/karpathy/cnnembed/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1c60f09b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c60f09b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06067c00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6067c00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06067c00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6067c00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06067c00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06067c00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06067c00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6067c00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06067c00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06067c00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06067c00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6067c00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06067c00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06067c00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Notice that in each layer, each neuron is connected to each output unit from the previous 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06972a6f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06972a6f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lose a lot of information by doing this! </a:t>
            </a:r>
            <a:endParaRPr/>
          </a:p>
          <a:p>
            <a:pPr indent="0" lvl="0" marL="0" rtl="0" algn="l">
              <a:lnSpc>
                <a:spcPct val="115000"/>
              </a:lnSpc>
              <a:spcBef>
                <a:spcPts val="0"/>
              </a:spcBef>
              <a:spcAft>
                <a:spcPts val="0"/>
              </a:spcAft>
              <a:buNone/>
            </a:pPr>
            <a:r>
              <a:rPr lang="en"/>
              <a:t>Spatial positioning of what’s next to what else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06067c00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06067c00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306972a6f1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06972a6f1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1c60f09bd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c60f09bd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06972a6f1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6972a6f1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06067c00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06067c00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06067c00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6067c00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06067c00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06067c007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06067c007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067c00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306972a6f1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06972a6f1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306972a6f1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06972a6f1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306067c007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06067c007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306972a6f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06972a6f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306972a6f1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06972a6f1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06067c0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6067c0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06972a6f1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06972a6f1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306972a6f1_1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06972a6f1_1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306972a6f1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06972a6f1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06972a6f1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06972a6f1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306972a6f1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06972a6f1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306972a6f1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06972a6f1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306972a6f1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06972a6f1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306972a6f1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06972a6f1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06972a6f1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06972a6f1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06972a6f1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06972a6f1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06972a6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6972a6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Seymour Papert / Marvin Minsky</a:t>
            </a:r>
            <a:endParaRPr/>
          </a:p>
          <a:p>
            <a:pPr indent="0" lvl="0" marL="0" rtl="0" algn="l">
              <a:spcBef>
                <a:spcPts val="0"/>
              </a:spcBef>
              <a:spcAft>
                <a:spcPts val="0"/>
              </a:spcAft>
              <a:buNone/>
            </a:pPr>
            <a:r>
              <a:rPr lang="en"/>
              <a:t>Student: Gerald Sussman, a well-known computer scientist in his own right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306972a6f1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06972a6f1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306972a6f1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06972a6f1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306972a6f1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06972a6f1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06972a6f1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06972a6f1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306972a6f1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06972a6f1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306972a6f1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06972a6f1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306972a6f1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06972a6f1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306972a6f1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06972a6f1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306972a6f1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06972a6f1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306972a6f1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06972a6f1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06972a6f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06972a6f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Describing images is somehow fundamental</a:t>
            </a:r>
            <a:endParaRPr/>
          </a:p>
          <a:p>
            <a:pPr indent="0" lvl="0" marL="0" rtl="0" algn="l">
              <a:spcBef>
                <a:spcPts val="0"/>
              </a:spcBef>
              <a:spcAft>
                <a:spcPts val="0"/>
              </a:spcAft>
              <a:buNone/>
            </a:pPr>
            <a:r>
              <a:rPr lang="en"/>
              <a:t>Perhaps because so key to our experience perceiving the world</a:t>
            </a:r>
            <a:endParaRPr/>
          </a:p>
          <a:p>
            <a:pPr indent="0" lvl="0" marL="0" rtl="0" algn="l">
              <a:spcBef>
                <a:spcPts val="0"/>
              </a:spcBef>
              <a:spcAft>
                <a:spcPts val="0"/>
              </a:spcAft>
              <a:buNone/>
            </a:pPr>
            <a:r>
              <a:rPr lang="en"/>
              <a:t>Somehow crazy to think computers haven’t been able to do this with any meaningful accuracy until quite recently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306972a6f1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06972a6f1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50800" rtl="0" algn="l">
              <a:lnSpc>
                <a:spcPct val="100000"/>
              </a:lnSpc>
              <a:spcBef>
                <a:spcPts val="600"/>
              </a:spcBef>
              <a:spcAft>
                <a:spcPts val="0"/>
              </a:spcAft>
              <a:buNone/>
            </a:pPr>
            <a:r>
              <a:t/>
            </a:r>
            <a:endParaRPr sz="1000">
              <a:solidFill>
                <a:srgbClr val="303336"/>
              </a:solidFill>
              <a:highlight>
                <a:srgbClr val="EFF0F1"/>
              </a:highlight>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306972a6f1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06972a6f1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49300" rtl="0" algn="l">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"VALID"</a:t>
            </a:r>
            <a:r>
              <a:rPr lang="en" sz="1150">
                <a:solidFill>
                  <a:srgbClr val="242729"/>
                </a:solidFill>
              </a:rPr>
              <a:t> only ever drops the right-most columns (or bottom-most rows).</a:t>
            </a:r>
            <a:endParaRPr sz="1150">
              <a:solidFill>
                <a:srgbClr val="242729"/>
              </a:solidFill>
            </a:endParaRPr>
          </a:p>
          <a:p>
            <a:pPr indent="-301625" lvl="0" marL="749300" rtl="0" algn="l">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"SAME"</a:t>
            </a:r>
            <a:r>
              <a:rPr lang="en" sz="1150">
                <a:solidFill>
                  <a:srgbClr val="242729"/>
                </a:solidFill>
              </a:rPr>
              <a:t> tries to pad evenly left and right, but if the amount of columns to be added is odd, it will add the extra column to the right, as is the case in this example (the same logic applies vertically: there may be an extra row of zeros at the bottom).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06067c007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06067c007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306067c00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06067c00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306972a6f1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06972a6f1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06067c00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06067c00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306067c007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06067c007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306067c00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06067c00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306067c007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06067c007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306067c007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06067c007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Intuitively, deeper nets should perform no worse than their shallower counterparts, at least at train time (when there is no risk of overfitting). As a thought experiment, let’s say we’ve built a net with n layers that achieves a certain accuracy. At minimum, a net with n+1 layers should be able to achieve the exact same accuracy, if only by copying over the same first n layers and performing an identity mapping for the last layer. Similarly, nets of n+2, n+3, and n+4 layers could all continue performing identity mappings and achieve the same accuracy. In practice, however, these deeper nets almost always degrade in performance.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authors of ResNet boiled these problems down to a single hypothesis: direct mappings are hard to learn. And they proposed a fix: instead of trying to learn an underlying mapping from x to H(x), learn the difference between the two, or the “residual.” Then, to calculate H(x), we can just add the residual to the input.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Say the residual is F(x)=H(x)-x. Now, instead of trying to learn H(x) directly, our nets are trying to learn F(x)+x.</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Each “block” in ResNet consists of a series of layers and a “shortcut” connection adding the input of the block to its output. The “add” operation is performed element-wise, and if the input and output are of different sizes, zero-padding or projections (via 1x1 convolutions) can be used to create matching dimensions.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06067c00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6067c0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306067c007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06067c007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306067c007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06067c007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306067c007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06067c007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306972a6f1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06972a6f1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306067c007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06067c007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306067c007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06067c007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06067c007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06067c007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306972a6f1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06972a6f1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306972a6f1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06972a6f1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306972a6f1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972a6f1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06067c00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6067c00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306067c007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067c007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306067c007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06067c007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306067c007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06067c007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306067c007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06067c007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306067c007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06067c007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306067c007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06067c00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306067c007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06067c007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306067c007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06067c007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306067c007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06067c007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306067c007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06067c007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06067c00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06067c00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306067c00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06067c00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1c87ea6b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c87ea6b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06067c00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06067c00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5.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4.png"/><Relationship Id="rId4" Type="http://schemas.openxmlformats.org/officeDocument/2006/relationships/image" Target="../media/image6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1.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3.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4.png"/><Relationship Id="rId4" Type="http://schemas.openxmlformats.org/officeDocument/2006/relationships/image" Target="../media/image35.png"/><Relationship Id="rId5" Type="http://schemas.openxmlformats.org/officeDocument/2006/relationships/hyperlink" Target="https://pixabay.com/p-1246693/?no_redirect" TargetMode="External"/><Relationship Id="rId6" Type="http://schemas.openxmlformats.org/officeDocument/2006/relationships/hyperlink" Target="https://creativecommons.org/publicdomain/zero/1.0/deed.e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39.png"/><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41.png"/><Relationship Id="rId7" Type="http://schemas.openxmlformats.org/officeDocument/2006/relationships/image" Target="../media/image46.png"/><Relationship Id="rId8"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comments" Target="../comments/comment2.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39.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39.png"/><Relationship Id="rId4" Type="http://schemas.openxmlformats.org/officeDocument/2006/relationships/image" Target="../media/image68.png"/><Relationship Id="rId5" Type="http://schemas.openxmlformats.org/officeDocument/2006/relationships/image" Target="../media/image49.png"/><Relationship Id="rId6"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53.png"/><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57.pn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Introduction to convnets</a:t>
            </a:r>
            <a:endParaRPr>
              <a:latin typeface="Georgia"/>
              <a:ea typeface="Georgia"/>
              <a:cs typeface="Georgia"/>
              <a:sym typeface="Georgia"/>
            </a:endParaRPr>
          </a:p>
        </p:txBody>
      </p:sp>
      <p:sp>
        <p:nvSpPr>
          <p:cNvPr id="100" name="Google Shape;100;p25"/>
          <p:cNvSpPr txBox="1"/>
          <p:nvPr>
            <p:ph idx="1" type="subTitle"/>
          </p:nvPr>
        </p:nvSpPr>
        <p:spPr>
          <a:xfrm>
            <a:off x="311700" y="3059050"/>
            <a:ext cx="8520600" cy="111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Lecture 6</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1/31/2017</a:t>
            </a:r>
            <a:endParaRPr sz="1800">
              <a:latin typeface="Georgia"/>
              <a:ea typeface="Georgia"/>
              <a:cs typeface="Georgia"/>
              <a:sym typeface="Georgia"/>
            </a:endParaRPr>
          </a:p>
        </p:txBody>
      </p:sp>
      <p:sp>
        <p:nvSpPr>
          <p:cNvPr id="101" name="Google Shape;10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25"/>
          <p:cNvPicPr preferRelativeResize="0"/>
          <p:nvPr/>
        </p:nvPicPr>
        <p:blipFill>
          <a:blip r:embed="rId3">
            <a:alphaModFix/>
          </a:blip>
          <a:stretch>
            <a:fillRect/>
          </a:stretch>
        </p:blipFill>
        <p:spPr>
          <a:xfrm>
            <a:off x="3945848" y="390625"/>
            <a:ext cx="1136774" cy="1434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4"/>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165" name="Google Shape;165;p34"/>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Karpathy and Fei-Fei, “Deep Visual-Semantic Alignments for Generating Image Descriptions”, CVPR 2015</a:t>
            </a:r>
            <a:endParaRPr sz="800">
              <a:solidFill>
                <a:srgbClr val="FFFFFF"/>
              </a:solidFill>
            </a:endParaRPr>
          </a:p>
        </p:txBody>
      </p:sp>
      <p:pic>
        <p:nvPicPr>
          <p:cNvPr id="166" name="Google Shape;166;p34"/>
          <p:cNvPicPr preferRelativeResize="0"/>
          <p:nvPr/>
        </p:nvPicPr>
        <p:blipFill>
          <a:blip r:embed="rId3">
            <a:alphaModFix/>
          </a:blip>
          <a:stretch>
            <a:fillRect/>
          </a:stretch>
        </p:blipFill>
        <p:spPr>
          <a:xfrm>
            <a:off x="103984" y="1688175"/>
            <a:ext cx="3313550" cy="2023825"/>
          </a:xfrm>
          <a:prstGeom prst="rect">
            <a:avLst/>
          </a:prstGeom>
          <a:noFill/>
          <a:ln>
            <a:noFill/>
          </a:ln>
        </p:spPr>
      </p:pic>
      <p:pic>
        <p:nvPicPr>
          <p:cNvPr id="167" name="Google Shape;167;p34"/>
          <p:cNvPicPr preferRelativeResize="0"/>
          <p:nvPr/>
        </p:nvPicPr>
        <p:blipFill>
          <a:blip r:embed="rId4">
            <a:alphaModFix/>
          </a:blip>
          <a:stretch>
            <a:fillRect/>
          </a:stretch>
        </p:blipFill>
        <p:spPr>
          <a:xfrm>
            <a:off x="3798028" y="1190699"/>
            <a:ext cx="5241999" cy="301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5"/>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Dense </a:t>
            </a:r>
            <a:r>
              <a:rPr b="1" lang="en">
                <a:latin typeface="Georgia"/>
                <a:ea typeface="Georgia"/>
                <a:cs typeface="Georgia"/>
                <a:sym typeface="Georgia"/>
              </a:rPr>
              <a:t>I</a:t>
            </a:r>
            <a:r>
              <a:rPr b="1" lang="en">
                <a:latin typeface="Georgia"/>
                <a:ea typeface="Georgia"/>
                <a:cs typeface="Georgia"/>
                <a:sym typeface="Georgia"/>
              </a:rPr>
              <a:t>m</a:t>
            </a:r>
            <a:r>
              <a:rPr b="1" lang="en">
                <a:latin typeface="Georgia"/>
                <a:ea typeface="Georgia"/>
                <a:cs typeface="Georgia"/>
                <a:sym typeface="Georgia"/>
              </a:rPr>
              <a:t>age Captioning</a:t>
            </a:r>
            <a:endParaRPr b="1">
              <a:latin typeface="Georgia"/>
              <a:ea typeface="Georgia"/>
              <a:cs typeface="Georgia"/>
              <a:sym typeface="Georgia"/>
            </a:endParaRPr>
          </a:p>
        </p:txBody>
      </p:sp>
      <p:sp>
        <p:nvSpPr>
          <p:cNvPr id="173" name="Google Shape;173;p35"/>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Johnson*, Karpathy*, and Fei-Fei, “DenseCap: Fully Convolutional Localization Networks for Dense Captioning”, CVPR 2016</a:t>
            </a:r>
            <a:endParaRPr sz="800">
              <a:solidFill>
                <a:srgbClr val="FFFFFF"/>
              </a:solidFill>
            </a:endParaRPr>
          </a:p>
          <a:p>
            <a:pPr indent="0" lvl="0" marL="0" rtl="0" algn="l">
              <a:spcBef>
                <a:spcPts val="0"/>
              </a:spcBef>
              <a:spcAft>
                <a:spcPts val="0"/>
              </a:spcAft>
              <a:buNone/>
            </a:pPr>
            <a:r>
              <a:t/>
            </a:r>
            <a:endParaRPr sz="800">
              <a:solidFill>
                <a:srgbClr val="FFFFFF"/>
              </a:solidFill>
            </a:endParaRPr>
          </a:p>
        </p:txBody>
      </p:sp>
      <p:pic>
        <p:nvPicPr>
          <p:cNvPr id="174" name="Google Shape;174;p35"/>
          <p:cNvPicPr preferRelativeResize="0"/>
          <p:nvPr/>
        </p:nvPicPr>
        <p:blipFill>
          <a:blip r:embed="rId3">
            <a:alphaModFix/>
          </a:blip>
          <a:stretch>
            <a:fillRect/>
          </a:stretch>
        </p:blipFill>
        <p:spPr>
          <a:xfrm>
            <a:off x="16863" y="1393225"/>
            <a:ext cx="9110281" cy="30081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6"/>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 Question Answering</a:t>
            </a:r>
            <a:endParaRPr b="1">
              <a:latin typeface="Georgia"/>
              <a:ea typeface="Georgia"/>
              <a:cs typeface="Georgia"/>
              <a:sym typeface="Georgia"/>
            </a:endParaRPr>
          </a:p>
        </p:txBody>
      </p:sp>
      <p:sp>
        <p:nvSpPr>
          <p:cNvPr id="180" name="Google Shape;180;p36"/>
          <p:cNvSpPr txBox="1"/>
          <p:nvPr/>
        </p:nvSpPr>
        <p:spPr>
          <a:xfrm>
            <a:off x="0" y="4767349"/>
            <a:ext cx="64824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Agrawal et al, “VQA: Visual Question Answering”, ICCV 2015 (left)</a:t>
            </a:r>
            <a:endParaRPr sz="800">
              <a:solidFill>
                <a:srgbClr val="FFFFFF"/>
              </a:solidFill>
            </a:endParaRPr>
          </a:p>
          <a:p>
            <a:pPr indent="0" lvl="0" marL="0" rtl="0" algn="l">
              <a:spcBef>
                <a:spcPts val="0"/>
              </a:spcBef>
              <a:spcAft>
                <a:spcPts val="0"/>
              </a:spcAft>
              <a:buNone/>
            </a:pPr>
            <a:r>
              <a:rPr lang="en" sz="800">
                <a:solidFill>
                  <a:srgbClr val="FFFFFF"/>
                </a:solidFill>
              </a:rPr>
              <a:t>Zhu et al, “Visual7W: Grounded Question Answering in Images”, CVPR 2016 (right)</a:t>
            </a:r>
            <a:endParaRPr sz="800">
              <a:solidFill>
                <a:srgbClr val="FFFFFF"/>
              </a:solidFill>
            </a:endParaRPr>
          </a:p>
          <a:p>
            <a:pPr indent="0" lvl="0" marL="0" rtl="0" algn="l">
              <a:spcBef>
                <a:spcPts val="0"/>
              </a:spcBef>
              <a:spcAft>
                <a:spcPts val="0"/>
              </a:spcAft>
              <a:buNone/>
            </a:pPr>
            <a:r>
              <a:t/>
            </a:r>
            <a:endParaRPr sz="800">
              <a:solidFill>
                <a:srgbClr val="FFFFFF"/>
              </a:solidFill>
            </a:endParaRPr>
          </a:p>
          <a:p>
            <a:pPr indent="0" lvl="0" marL="0" rtl="0" algn="l">
              <a:spcBef>
                <a:spcPts val="0"/>
              </a:spcBef>
              <a:spcAft>
                <a:spcPts val="0"/>
              </a:spcAft>
              <a:buNone/>
            </a:pPr>
            <a:r>
              <a:rPr lang="en" sz="800">
                <a:solidFill>
                  <a:srgbClr val="FFFFFF"/>
                </a:solidFill>
              </a:rPr>
              <a:t> (r</a:t>
            </a:r>
            <a:endParaRPr sz="800">
              <a:solidFill>
                <a:srgbClr val="FFFFFF"/>
              </a:solidFill>
            </a:endParaRPr>
          </a:p>
        </p:txBody>
      </p:sp>
      <p:pic>
        <p:nvPicPr>
          <p:cNvPr id="181" name="Google Shape;181;p36"/>
          <p:cNvPicPr preferRelativeResize="0"/>
          <p:nvPr/>
        </p:nvPicPr>
        <p:blipFill>
          <a:blip r:embed="rId3">
            <a:alphaModFix/>
          </a:blip>
          <a:stretch>
            <a:fillRect/>
          </a:stretch>
        </p:blipFill>
        <p:spPr>
          <a:xfrm>
            <a:off x="777600" y="1231062"/>
            <a:ext cx="4105975" cy="3311900"/>
          </a:xfrm>
          <a:prstGeom prst="rect">
            <a:avLst/>
          </a:prstGeom>
          <a:noFill/>
          <a:ln>
            <a:noFill/>
          </a:ln>
        </p:spPr>
      </p:pic>
      <p:pic>
        <p:nvPicPr>
          <p:cNvPr id="182" name="Google Shape;182;p36"/>
          <p:cNvPicPr preferRelativeResize="0"/>
          <p:nvPr/>
        </p:nvPicPr>
        <p:blipFill>
          <a:blip r:embed="rId4">
            <a:alphaModFix/>
          </a:blip>
          <a:stretch>
            <a:fillRect/>
          </a:stretch>
        </p:blipFill>
        <p:spPr>
          <a:xfrm>
            <a:off x="5437156" y="789050"/>
            <a:ext cx="3065883" cy="2033017"/>
          </a:xfrm>
          <a:prstGeom prst="rect">
            <a:avLst/>
          </a:prstGeom>
          <a:noFill/>
          <a:ln>
            <a:noFill/>
          </a:ln>
        </p:spPr>
      </p:pic>
      <p:pic>
        <p:nvPicPr>
          <p:cNvPr id="183" name="Google Shape;183;p36"/>
          <p:cNvPicPr preferRelativeResize="0"/>
          <p:nvPr/>
        </p:nvPicPr>
        <p:blipFill>
          <a:blip r:embed="rId5">
            <a:alphaModFix/>
          </a:blip>
          <a:stretch>
            <a:fillRect/>
          </a:stretch>
        </p:blipFill>
        <p:spPr>
          <a:xfrm>
            <a:off x="5437150" y="2822075"/>
            <a:ext cx="3065901" cy="20681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7"/>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Super-resolution</a:t>
            </a:r>
            <a:endParaRPr b="1">
              <a:latin typeface="Georgia"/>
              <a:ea typeface="Georgia"/>
              <a:cs typeface="Georgia"/>
              <a:sym typeface="Georgia"/>
            </a:endParaRPr>
          </a:p>
        </p:txBody>
      </p:sp>
      <p:sp>
        <p:nvSpPr>
          <p:cNvPr id="189" name="Google Shape;189;p37"/>
          <p:cNvSpPr txBox="1"/>
          <p:nvPr/>
        </p:nvSpPr>
        <p:spPr>
          <a:xfrm>
            <a:off x="0" y="4888050"/>
            <a:ext cx="64824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Ledig et al, “Photo-Realistic Single Image Super-Resolution Using a Generative Adversarial Network”, arXiv 2016</a:t>
            </a:r>
            <a:endParaRPr sz="800">
              <a:solidFill>
                <a:srgbClr val="FFFFFF"/>
              </a:solidFill>
            </a:endParaRPr>
          </a:p>
        </p:txBody>
      </p:sp>
      <p:pic>
        <p:nvPicPr>
          <p:cNvPr id="190" name="Google Shape;190;p37"/>
          <p:cNvPicPr preferRelativeResize="0"/>
          <p:nvPr/>
        </p:nvPicPr>
        <p:blipFill>
          <a:blip r:embed="rId3">
            <a:alphaModFix/>
          </a:blip>
          <a:stretch>
            <a:fillRect/>
          </a:stretch>
        </p:blipFill>
        <p:spPr>
          <a:xfrm>
            <a:off x="1830675" y="713200"/>
            <a:ext cx="5720550" cy="417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8"/>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Art generation</a:t>
            </a:r>
            <a:endParaRPr b="1">
              <a:latin typeface="Georgia"/>
              <a:ea typeface="Georgia"/>
              <a:cs typeface="Georgia"/>
              <a:sym typeface="Georgia"/>
            </a:endParaRPr>
          </a:p>
        </p:txBody>
      </p:sp>
      <p:sp>
        <p:nvSpPr>
          <p:cNvPr id="196" name="Google Shape;196;p38"/>
          <p:cNvSpPr txBox="1"/>
          <p:nvPr/>
        </p:nvSpPr>
        <p:spPr>
          <a:xfrm>
            <a:off x="0" y="4637450"/>
            <a:ext cx="64824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Gatys, Ecker, and Bethge, “Image Style Transfer using Convolutional Neural Networks”, CVPR 2016 (left)</a:t>
            </a:r>
            <a:endParaRPr sz="800">
              <a:solidFill>
                <a:srgbClr val="FFFFFF"/>
              </a:solidFill>
            </a:endParaRPr>
          </a:p>
          <a:p>
            <a:pPr indent="0" lvl="0" marL="0" rtl="0" algn="l">
              <a:spcBef>
                <a:spcPts val="0"/>
              </a:spcBef>
              <a:spcAft>
                <a:spcPts val="0"/>
              </a:spcAft>
              <a:buNone/>
            </a:pPr>
            <a:r>
              <a:rPr lang="en" sz="800">
                <a:solidFill>
                  <a:srgbClr val="FFFFFF"/>
                </a:solidFill>
              </a:rPr>
              <a:t>Mordvintsev, Olah, and Tyka, “Inceptionism: Going Deeper into Neural Networks” (upper right)</a:t>
            </a:r>
            <a:endParaRPr sz="800">
              <a:solidFill>
                <a:srgbClr val="FFFFFF"/>
              </a:solidFill>
            </a:endParaRPr>
          </a:p>
          <a:p>
            <a:pPr indent="0" lvl="0" marL="0" rtl="0" algn="l">
              <a:spcBef>
                <a:spcPts val="0"/>
              </a:spcBef>
              <a:spcAft>
                <a:spcPts val="0"/>
              </a:spcAft>
              <a:buNone/>
            </a:pPr>
            <a:r>
              <a:rPr lang="en" sz="800">
                <a:solidFill>
                  <a:srgbClr val="FFFFFF"/>
                </a:solidFill>
              </a:rPr>
              <a:t>Johnson, Alahi, and Fei-Fei: “Perceptual Losses for Real-Time Style Transfer and Super-Resolution”, ECCV 2016 (bottom left)</a:t>
            </a:r>
            <a:endParaRPr sz="800">
              <a:solidFill>
                <a:srgbClr val="FFFFFF"/>
              </a:solidFill>
            </a:endParaRPr>
          </a:p>
          <a:p>
            <a:pPr indent="0" lvl="0" marL="0" rtl="0" algn="l">
              <a:spcBef>
                <a:spcPts val="0"/>
              </a:spcBef>
              <a:spcAft>
                <a:spcPts val="0"/>
              </a:spcAft>
              <a:buNone/>
            </a:pPr>
            <a:r>
              <a:t/>
            </a:r>
            <a:endParaRPr sz="800">
              <a:solidFill>
                <a:srgbClr val="FFFFFF"/>
              </a:solidFill>
            </a:endParaRPr>
          </a:p>
          <a:p>
            <a:pPr indent="0" lvl="0" marL="0" rtl="0" algn="l">
              <a:spcBef>
                <a:spcPts val="0"/>
              </a:spcBef>
              <a:spcAft>
                <a:spcPts val="0"/>
              </a:spcAft>
              <a:buNone/>
            </a:pPr>
            <a:r>
              <a:t/>
            </a:r>
            <a:endParaRPr sz="800">
              <a:solidFill>
                <a:srgbClr val="FFFFFF"/>
              </a:solidFill>
            </a:endParaRPr>
          </a:p>
          <a:p>
            <a:pPr indent="0" lvl="0" marL="0" rtl="0" algn="l">
              <a:spcBef>
                <a:spcPts val="0"/>
              </a:spcBef>
              <a:spcAft>
                <a:spcPts val="0"/>
              </a:spcAft>
              <a:buNone/>
            </a:pPr>
            <a:r>
              <a:t/>
            </a:r>
            <a:endParaRPr sz="800">
              <a:solidFill>
                <a:srgbClr val="FFFFFF"/>
              </a:solidFill>
            </a:endParaRPr>
          </a:p>
        </p:txBody>
      </p:sp>
      <p:pic>
        <p:nvPicPr>
          <p:cNvPr id="197" name="Google Shape;197;p38"/>
          <p:cNvPicPr preferRelativeResize="0"/>
          <p:nvPr/>
        </p:nvPicPr>
        <p:blipFill>
          <a:blip r:embed="rId3">
            <a:alphaModFix/>
          </a:blip>
          <a:stretch>
            <a:fillRect/>
          </a:stretch>
        </p:blipFill>
        <p:spPr>
          <a:xfrm>
            <a:off x="4540075" y="2509700"/>
            <a:ext cx="3828025" cy="2237150"/>
          </a:xfrm>
          <a:prstGeom prst="rect">
            <a:avLst/>
          </a:prstGeom>
          <a:noFill/>
          <a:ln>
            <a:noFill/>
          </a:ln>
        </p:spPr>
      </p:pic>
      <p:pic>
        <p:nvPicPr>
          <p:cNvPr id="198" name="Google Shape;198;p38"/>
          <p:cNvPicPr preferRelativeResize="0"/>
          <p:nvPr/>
        </p:nvPicPr>
        <p:blipFill>
          <a:blip r:embed="rId4">
            <a:alphaModFix/>
          </a:blip>
          <a:stretch>
            <a:fillRect/>
          </a:stretch>
        </p:blipFill>
        <p:spPr>
          <a:xfrm>
            <a:off x="830223" y="892726"/>
            <a:ext cx="3332149" cy="2512055"/>
          </a:xfrm>
          <a:prstGeom prst="rect">
            <a:avLst/>
          </a:prstGeom>
          <a:noFill/>
          <a:ln>
            <a:noFill/>
          </a:ln>
        </p:spPr>
      </p:pic>
      <p:pic>
        <p:nvPicPr>
          <p:cNvPr id="199" name="Google Shape;199;p38"/>
          <p:cNvPicPr preferRelativeResize="0"/>
          <p:nvPr/>
        </p:nvPicPr>
        <p:blipFill>
          <a:blip r:embed="rId5">
            <a:alphaModFix/>
          </a:blip>
          <a:stretch>
            <a:fillRect/>
          </a:stretch>
        </p:blipFill>
        <p:spPr>
          <a:xfrm>
            <a:off x="830225" y="3404775"/>
            <a:ext cx="3332150" cy="1232668"/>
          </a:xfrm>
          <a:prstGeom prst="rect">
            <a:avLst/>
          </a:prstGeom>
          <a:noFill/>
          <a:ln>
            <a:noFill/>
          </a:ln>
        </p:spPr>
      </p:pic>
      <p:pic>
        <p:nvPicPr>
          <p:cNvPr id="200" name="Google Shape;200;p38"/>
          <p:cNvPicPr preferRelativeResize="0"/>
          <p:nvPr/>
        </p:nvPicPr>
        <p:blipFill rotWithShape="1">
          <a:blip r:embed="rId6">
            <a:alphaModFix/>
          </a:blip>
          <a:srcRect b="36556" l="0" r="0" t="0"/>
          <a:stretch/>
        </p:blipFill>
        <p:spPr>
          <a:xfrm>
            <a:off x="4540075" y="738275"/>
            <a:ext cx="3828025" cy="1734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9"/>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p:txBody>
      </p:sp>
      <p:pic>
        <p:nvPicPr>
          <p:cNvPr id="206" name="Google Shape;206;p39"/>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4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13" name="Google Shape;213;p40"/>
          <p:cNvSpPr/>
          <p:nvPr/>
        </p:nvSpPr>
        <p:spPr>
          <a:xfrm>
            <a:off x="869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a:t>
            </a:r>
            <a:endParaRPr>
              <a:solidFill>
                <a:srgbClr val="434343"/>
              </a:solidFill>
            </a:endParaRPr>
          </a:p>
        </p:txBody>
      </p:sp>
      <p:sp>
        <p:nvSpPr>
          <p:cNvPr id="214" name="Google Shape;214;p40"/>
          <p:cNvSpPr/>
          <p:nvPr/>
        </p:nvSpPr>
        <p:spPr>
          <a:xfrm>
            <a:off x="807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1</a:t>
            </a:r>
            <a:endParaRPr baseline="-25000" sz="2400"/>
          </a:p>
          <a:p>
            <a:pPr indent="0" lvl="0" marL="0" rtl="0" algn="ctr">
              <a:lnSpc>
                <a:spcPct val="115000"/>
              </a:lnSpc>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×C</a:t>
            </a:r>
            <a:r>
              <a:rPr baseline="-25000" lang="en">
                <a:solidFill>
                  <a:srgbClr val="434343"/>
                </a:solidFill>
              </a:rPr>
              <a:t>2</a:t>
            </a:r>
            <a:r>
              <a:rPr lang="en">
                <a:solidFill>
                  <a:srgbClr val="434343"/>
                </a:solidFill>
              </a:rPr>
              <a:t>]</a:t>
            </a:r>
            <a:endParaRPr>
              <a:solidFill>
                <a:srgbClr val="434343"/>
              </a:solidFill>
            </a:endParaRPr>
          </a:p>
        </p:txBody>
      </p:sp>
      <p:sp>
        <p:nvSpPr>
          <p:cNvPr id="215" name="Google Shape;215;p40"/>
          <p:cNvSpPr txBox="1"/>
          <p:nvPr/>
        </p:nvSpPr>
        <p:spPr>
          <a:xfrm rot="-1800608">
            <a:off x="1872466" y="1621589"/>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cxnSp>
        <p:nvCxnSpPr>
          <p:cNvPr id="216" name="Google Shape;216;p40"/>
          <p:cNvCxnSpPr>
            <a:stCxn id="213" idx="3"/>
            <a:endCxn id="217" idx="1"/>
          </p:cNvCxnSpPr>
          <p:nvPr/>
        </p:nvCxnSpPr>
        <p:spPr>
          <a:xfrm>
            <a:off x="1986600" y="2503000"/>
            <a:ext cx="856800" cy="0"/>
          </a:xfrm>
          <a:prstGeom prst="straightConnector1">
            <a:avLst/>
          </a:prstGeom>
          <a:noFill/>
          <a:ln cap="flat" cmpd="sng" w="28575">
            <a:solidFill>
              <a:srgbClr val="EFEFEF"/>
            </a:solidFill>
            <a:prstDash val="solid"/>
            <a:round/>
            <a:headEnd len="med" w="med" type="none"/>
            <a:tailEnd len="med" w="med" type="triangle"/>
          </a:ln>
        </p:spPr>
      </p:cxnSp>
      <p:sp>
        <p:nvSpPr>
          <p:cNvPr id="217" name="Google Shape;217;p40"/>
          <p:cNvSpPr/>
          <p:nvPr/>
        </p:nvSpPr>
        <p:spPr>
          <a:xfrm>
            <a:off x="2843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cxnSp>
        <p:nvCxnSpPr>
          <p:cNvPr id="218" name="Google Shape;218;p40"/>
          <p:cNvCxnSpPr>
            <a:stCxn id="217" idx="3"/>
            <a:endCxn id="219" idx="1"/>
          </p:cNvCxnSpPr>
          <p:nvPr/>
        </p:nvCxnSpPr>
        <p:spPr>
          <a:xfrm>
            <a:off x="3960338" y="2503000"/>
            <a:ext cx="910800" cy="0"/>
          </a:xfrm>
          <a:prstGeom prst="straightConnector1">
            <a:avLst/>
          </a:prstGeom>
          <a:noFill/>
          <a:ln cap="flat" cmpd="sng" w="28575">
            <a:solidFill>
              <a:srgbClr val="EFEFEF"/>
            </a:solidFill>
            <a:prstDash val="solid"/>
            <a:round/>
            <a:headEnd len="med" w="med" type="none"/>
            <a:tailEnd len="med" w="med" type="triangle"/>
          </a:ln>
        </p:spPr>
      </p:cxnSp>
      <p:sp>
        <p:nvSpPr>
          <p:cNvPr id="220" name="Google Shape;220;p40"/>
          <p:cNvSpPr txBox="1"/>
          <p:nvPr/>
        </p:nvSpPr>
        <p:spPr>
          <a:xfrm rot="-1799479">
            <a:off x="3873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19" name="Google Shape;219;p40"/>
          <p:cNvSpPr/>
          <p:nvPr/>
        </p:nvSpPr>
        <p:spPr>
          <a:xfrm>
            <a:off x="4871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sp>
        <p:nvSpPr>
          <p:cNvPr id="221" name="Google Shape;221;p40"/>
          <p:cNvSpPr/>
          <p:nvPr/>
        </p:nvSpPr>
        <p:spPr>
          <a:xfrm>
            <a:off x="4718650" y="33325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2</a:t>
            </a:r>
            <a:endParaRPr baseline="-25000" sz="2400"/>
          </a:p>
          <a:p>
            <a:pPr indent="0" lvl="0" marL="0" rtl="0" algn="ctr">
              <a:lnSpc>
                <a:spcPct val="115000"/>
              </a:lnSpc>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2" name="Google Shape;222;p40"/>
          <p:cNvCxnSpPr/>
          <p:nvPr/>
        </p:nvCxnSpPr>
        <p:spPr>
          <a:xfrm flipH="1" rot="10800000">
            <a:off x="2053450" y="2516350"/>
            <a:ext cx="341400" cy="831000"/>
          </a:xfrm>
          <a:prstGeom prst="straightConnector1">
            <a:avLst/>
          </a:prstGeom>
          <a:noFill/>
          <a:ln cap="flat" cmpd="sng" w="28575">
            <a:solidFill>
              <a:srgbClr val="EFEFEF"/>
            </a:solidFill>
            <a:prstDash val="solid"/>
            <a:round/>
            <a:headEnd len="med" w="med" type="none"/>
            <a:tailEnd len="med" w="med" type="none"/>
          </a:ln>
        </p:spPr>
      </p:cxnSp>
      <p:sp>
        <p:nvSpPr>
          <p:cNvPr id="223" name="Google Shape;223;p40"/>
          <p:cNvSpPr/>
          <p:nvPr/>
        </p:nvSpPr>
        <p:spPr>
          <a:xfrm>
            <a:off x="6778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400">
                <a:solidFill>
                  <a:srgbClr val="000000"/>
                </a:solidFill>
              </a:rPr>
              <a:t>ŷ</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4" name="Google Shape;224;p40"/>
          <p:cNvCxnSpPr>
            <a:stCxn id="219" idx="3"/>
            <a:endCxn id="223" idx="1"/>
          </p:cNvCxnSpPr>
          <p:nvPr/>
        </p:nvCxnSpPr>
        <p:spPr>
          <a:xfrm>
            <a:off x="5979700" y="2503000"/>
            <a:ext cx="798300" cy="0"/>
          </a:xfrm>
          <a:prstGeom prst="straightConnector1">
            <a:avLst/>
          </a:prstGeom>
          <a:noFill/>
          <a:ln cap="flat" cmpd="sng" w="28575">
            <a:solidFill>
              <a:srgbClr val="EFEFEF"/>
            </a:solidFill>
            <a:prstDash val="solid"/>
            <a:round/>
            <a:headEnd len="med" w="med" type="none"/>
            <a:tailEnd len="med" w="med" type="triangle"/>
          </a:ln>
        </p:spPr>
      </p:cxnSp>
      <p:cxnSp>
        <p:nvCxnSpPr>
          <p:cNvPr id="225" name="Google Shape;225;p40"/>
          <p:cNvCxnSpPr/>
          <p:nvPr/>
        </p:nvCxnSpPr>
        <p:spPr>
          <a:xfrm flipH="1" rot="10800000">
            <a:off x="6128150" y="2508800"/>
            <a:ext cx="230100" cy="816300"/>
          </a:xfrm>
          <a:prstGeom prst="straightConnector1">
            <a:avLst/>
          </a:prstGeom>
          <a:noFill/>
          <a:ln cap="flat" cmpd="sng" w="28575">
            <a:solidFill>
              <a:srgbClr val="EFEFEF"/>
            </a:solidFill>
            <a:prstDash val="solid"/>
            <a:round/>
            <a:headEnd len="med" w="med" type="none"/>
            <a:tailEnd len="med" w="med" type="none"/>
          </a:ln>
        </p:spPr>
      </p:cxnSp>
      <p:sp>
        <p:nvSpPr>
          <p:cNvPr id="226" name="Google Shape;226;p40"/>
          <p:cNvSpPr txBox="1"/>
          <p:nvPr/>
        </p:nvSpPr>
        <p:spPr>
          <a:xfrm rot="-1800608">
            <a:off x="5899103" y="1548764"/>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4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33" name="Google Shape;233;p41"/>
          <p:cNvSpPr txBox="1"/>
          <p:nvPr/>
        </p:nvSpPr>
        <p:spPr>
          <a:xfrm>
            <a:off x="1566800" y="3566650"/>
            <a:ext cx="8619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3072</a:t>
            </a:r>
            <a:endParaRPr sz="1800">
              <a:solidFill>
                <a:srgbClr val="FFFFFF"/>
              </a:solidFill>
            </a:endParaRPr>
          </a:p>
        </p:txBody>
      </p:sp>
      <p:sp>
        <p:nvSpPr>
          <p:cNvPr id="234" name="Google Shape;234;p41"/>
          <p:cNvSpPr txBox="1"/>
          <p:nvPr/>
        </p:nvSpPr>
        <p:spPr>
          <a:xfrm>
            <a:off x="267213" y="3294795"/>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1</a:t>
            </a:r>
            <a:endParaRPr sz="1800">
              <a:solidFill>
                <a:srgbClr val="FFFFFF"/>
              </a:solidFill>
            </a:endParaRPr>
          </a:p>
        </p:txBody>
      </p:sp>
      <p:sp>
        <p:nvSpPr>
          <p:cNvPr id="235" name="Google Shape;235;p41"/>
          <p:cNvSpPr txBox="1"/>
          <p:nvPr/>
        </p:nvSpPr>
        <p:spPr>
          <a:xfrm>
            <a:off x="918025" y="1882000"/>
            <a:ext cx="78297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32x32x3 image -&gt; stretch to 3072 x 1 </a:t>
            </a:r>
            <a:endParaRPr sz="2400">
              <a:solidFill>
                <a:srgbClr val="FFFFFF"/>
              </a:solidFill>
            </a:endParaRPr>
          </a:p>
        </p:txBody>
      </p:sp>
      <p:sp>
        <p:nvSpPr>
          <p:cNvPr id="236" name="Google Shape;236;p41"/>
          <p:cNvSpPr txBox="1"/>
          <p:nvPr/>
        </p:nvSpPr>
        <p:spPr>
          <a:xfrm>
            <a:off x="3617388" y="3438350"/>
            <a:ext cx="25074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10 x 3072 </a:t>
            </a:r>
            <a:endParaRPr sz="1800">
              <a:solidFill>
                <a:srgbClr val="FFFFFF"/>
              </a:solidFill>
            </a:endParaRPr>
          </a:p>
          <a:p>
            <a:pPr indent="0" lvl="0" marL="0" rtl="0" algn="ctr">
              <a:spcBef>
                <a:spcPts val="0"/>
              </a:spcBef>
              <a:spcAft>
                <a:spcPts val="0"/>
              </a:spcAft>
              <a:buNone/>
            </a:pPr>
            <a:r>
              <a:rPr lang="en" sz="1800">
                <a:solidFill>
                  <a:srgbClr val="FFFFFF"/>
                </a:solidFill>
              </a:rPr>
              <a:t>weights</a:t>
            </a:r>
            <a:endParaRPr sz="1800">
              <a:solidFill>
                <a:srgbClr val="FFFFFF"/>
              </a:solidFill>
            </a:endParaRPr>
          </a:p>
        </p:txBody>
      </p:sp>
      <p:sp>
        <p:nvSpPr>
          <p:cNvPr id="237" name="Google Shape;237;p41"/>
          <p:cNvSpPr txBox="1"/>
          <p:nvPr/>
        </p:nvSpPr>
        <p:spPr>
          <a:xfrm>
            <a:off x="6822600" y="2705825"/>
            <a:ext cx="1341600" cy="6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activation</a:t>
            </a:r>
            <a:endParaRPr>
              <a:solidFill>
                <a:srgbClr val="FFFFFF"/>
              </a:solidFill>
            </a:endParaRPr>
          </a:p>
        </p:txBody>
      </p:sp>
      <p:sp>
        <p:nvSpPr>
          <p:cNvPr id="238" name="Google Shape;238;p41"/>
          <p:cNvSpPr/>
          <p:nvPr/>
        </p:nvSpPr>
        <p:spPr>
          <a:xfrm>
            <a:off x="6617250" y="3320900"/>
            <a:ext cx="1752300" cy="282300"/>
          </a:xfrm>
          <a:prstGeom prst="cube">
            <a:avLst>
              <a:gd fmla="val 25000" name="adj"/>
            </a:avLst>
          </a:prstGeom>
          <a:solidFill>
            <a:srgbClr val="C9DAF8">
              <a:alpha val="4269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
          <p:cNvSpPr/>
          <p:nvPr/>
        </p:nvSpPr>
        <p:spPr>
          <a:xfrm>
            <a:off x="6693475" y="3413975"/>
            <a:ext cx="150300" cy="1527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1"/>
          <p:cNvSpPr/>
          <p:nvPr/>
        </p:nvSpPr>
        <p:spPr>
          <a:xfrm>
            <a:off x="555725" y="3320900"/>
            <a:ext cx="2784300" cy="282300"/>
          </a:xfrm>
          <a:prstGeom prst="cube">
            <a:avLst>
              <a:gd fmla="val 25000"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41"/>
          <p:cNvPicPr preferRelativeResize="0"/>
          <p:nvPr/>
        </p:nvPicPr>
        <p:blipFill>
          <a:blip r:embed="rId3">
            <a:alphaModFix/>
          </a:blip>
          <a:stretch>
            <a:fillRect/>
          </a:stretch>
        </p:blipFill>
        <p:spPr>
          <a:xfrm>
            <a:off x="4596300" y="3104975"/>
            <a:ext cx="542925" cy="257175"/>
          </a:xfrm>
          <a:prstGeom prst="rect">
            <a:avLst/>
          </a:prstGeom>
          <a:noFill/>
          <a:ln>
            <a:noFill/>
          </a:ln>
        </p:spPr>
      </p:pic>
      <p:sp>
        <p:nvSpPr>
          <p:cNvPr id="242" name="Google Shape;242;p41"/>
          <p:cNvSpPr txBox="1"/>
          <p:nvPr/>
        </p:nvSpPr>
        <p:spPr>
          <a:xfrm>
            <a:off x="1555463" y="2705825"/>
            <a:ext cx="1341600" cy="6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input</a:t>
            </a:r>
            <a:endParaRPr>
              <a:solidFill>
                <a:srgbClr val="FFFFFF"/>
              </a:solidFill>
            </a:endParaRPr>
          </a:p>
        </p:txBody>
      </p:sp>
      <p:sp>
        <p:nvSpPr>
          <p:cNvPr id="243" name="Google Shape;243;p41"/>
          <p:cNvSpPr txBox="1"/>
          <p:nvPr/>
        </p:nvSpPr>
        <p:spPr>
          <a:xfrm>
            <a:off x="6264913" y="3294795"/>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1</a:t>
            </a:r>
            <a:endParaRPr sz="1800">
              <a:solidFill>
                <a:srgbClr val="FFFFFF"/>
              </a:solidFill>
            </a:endParaRPr>
          </a:p>
        </p:txBody>
      </p:sp>
      <p:sp>
        <p:nvSpPr>
          <p:cNvPr id="244" name="Google Shape;244;p41"/>
          <p:cNvSpPr txBox="1"/>
          <p:nvPr/>
        </p:nvSpPr>
        <p:spPr>
          <a:xfrm>
            <a:off x="7281800" y="3566650"/>
            <a:ext cx="8619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10</a:t>
            </a:r>
            <a:endParaRPr sz="1800">
              <a:solidFill>
                <a:srgbClr val="FFFFFF"/>
              </a:solidFill>
            </a:endParaRPr>
          </a:p>
        </p:txBody>
      </p:sp>
      <p:cxnSp>
        <p:nvCxnSpPr>
          <p:cNvPr id="245" name="Google Shape;245;p41"/>
          <p:cNvCxnSpPr/>
          <p:nvPr/>
        </p:nvCxnSpPr>
        <p:spPr>
          <a:xfrm>
            <a:off x="3513188" y="3462050"/>
            <a:ext cx="607800" cy="12000"/>
          </a:xfrm>
          <a:prstGeom prst="straightConnector1">
            <a:avLst/>
          </a:prstGeom>
          <a:noFill/>
          <a:ln cap="flat" cmpd="sng" w="28575">
            <a:solidFill>
              <a:srgbClr val="FFFFFF"/>
            </a:solidFill>
            <a:prstDash val="solid"/>
            <a:round/>
            <a:headEnd len="med" w="med" type="none"/>
            <a:tailEnd len="med" w="med" type="triangle"/>
          </a:ln>
        </p:spPr>
      </p:cxnSp>
      <p:cxnSp>
        <p:nvCxnSpPr>
          <p:cNvPr id="246" name="Google Shape;246;p41"/>
          <p:cNvCxnSpPr/>
          <p:nvPr/>
        </p:nvCxnSpPr>
        <p:spPr>
          <a:xfrm>
            <a:off x="5561300" y="3453375"/>
            <a:ext cx="614400" cy="87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2" name="Google Shape;252;p4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Convolutional Neural Network</a:t>
            </a:r>
            <a:endParaRPr b="1">
              <a:latin typeface="Georgia"/>
              <a:ea typeface="Georgia"/>
              <a:cs typeface="Georgia"/>
              <a:sym typeface="Georgia"/>
            </a:endParaRPr>
          </a:p>
        </p:txBody>
      </p:sp>
      <p:sp>
        <p:nvSpPr>
          <p:cNvPr id="253" name="Google Shape;253;p42"/>
          <p:cNvSpPr/>
          <p:nvPr/>
        </p:nvSpPr>
        <p:spPr>
          <a:xfrm>
            <a:off x="107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1</a:t>
            </a:r>
            <a:r>
              <a:rPr lang="en" sz="1800">
                <a:solidFill>
                  <a:srgbClr val="434343"/>
                </a:solidFill>
              </a:rPr>
              <a:t>×H×W</a:t>
            </a:r>
            <a:endParaRPr sz="1800">
              <a:solidFill>
                <a:srgbClr val="434343"/>
              </a:solidFill>
            </a:endParaRPr>
          </a:p>
        </p:txBody>
      </p:sp>
      <p:sp>
        <p:nvSpPr>
          <p:cNvPr id="254" name="Google Shape;254;p42"/>
          <p:cNvSpPr/>
          <p:nvPr/>
        </p:nvSpPr>
        <p:spPr>
          <a:xfrm>
            <a:off x="45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1</a:t>
            </a:r>
            <a:endParaRPr baseline="-25000" sz="2400"/>
          </a:p>
          <a:p>
            <a:pPr indent="0" lvl="0" marL="0" rtl="0" algn="ctr">
              <a:spcBef>
                <a:spcPts val="0"/>
              </a:spcBef>
              <a:spcAft>
                <a:spcPts val="0"/>
              </a:spcAft>
              <a:buNone/>
            </a:pPr>
            <a:r>
              <a:rPr lang="en" sz="1600">
                <a:solidFill>
                  <a:srgbClr val="434343"/>
                </a:solidFill>
              </a:rPr>
              <a:t>C</a:t>
            </a:r>
            <a:r>
              <a:rPr baseline="-25000" lang="en" sz="1600">
                <a:solidFill>
                  <a:srgbClr val="434343"/>
                </a:solidFill>
              </a:rPr>
              <a:t>2</a:t>
            </a:r>
            <a:r>
              <a:rPr lang="en" sz="1800">
                <a:solidFill>
                  <a:srgbClr val="434343"/>
                </a:solidFill>
              </a:rPr>
              <a:t>×</a:t>
            </a:r>
            <a:r>
              <a:rPr lang="en" sz="1600">
                <a:solidFill>
                  <a:srgbClr val="434343"/>
                </a:solidFill>
              </a:rPr>
              <a:t>C</a:t>
            </a:r>
            <a:r>
              <a:rPr baseline="-25000" lang="en" sz="1600">
                <a:solidFill>
                  <a:srgbClr val="434343"/>
                </a:solidFill>
              </a:rPr>
              <a:t>1</a:t>
            </a:r>
            <a:r>
              <a:rPr lang="en" sz="1800">
                <a:solidFill>
                  <a:srgbClr val="434343"/>
                </a:solidFill>
              </a:rPr>
              <a:t>×</a:t>
            </a:r>
            <a:r>
              <a:rPr lang="en" sz="1600">
                <a:solidFill>
                  <a:srgbClr val="434343"/>
                </a:solidFill>
              </a:rPr>
              <a:t>k</a:t>
            </a:r>
            <a:r>
              <a:rPr lang="en" sz="1800">
                <a:solidFill>
                  <a:srgbClr val="434343"/>
                </a:solidFill>
              </a:rPr>
              <a:t>×</a:t>
            </a:r>
            <a:r>
              <a:rPr lang="en" sz="1600">
                <a:solidFill>
                  <a:srgbClr val="434343"/>
                </a:solidFill>
              </a:rPr>
              <a:t>k</a:t>
            </a:r>
            <a:endParaRPr sz="1600">
              <a:solidFill>
                <a:srgbClr val="434343"/>
              </a:solidFill>
            </a:endParaRPr>
          </a:p>
        </p:txBody>
      </p:sp>
      <p:sp>
        <p:nvSpPr>
          <p:cNvPr id="255" name="Google Shape;255;p42"/>
          <p:cNvSpPr txBox="1"/>
          <p:nvPr/>
        </p:nvSpPr>
        <p:spPr>
          <a:xfrm rot="-1800608">
            <a:off x="1122148" y="1778904"/>
            <a:ext cx="1446757" cy="38721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Convolution</a:t>
            </a:r>
            <a:endParaRPr sz="1800">
              <a:solidFill>
                <a:srgbClr val="FFFFFF"/>
              </a:solidFill>
            </a:endParaRPr>
          </a:p>
        </p:txBody>
      </p:sp>
      <p:cxnSp>
        <p:nvCxnSpPr>
          <p:cNvPr id="256" name="Google Shape;256;p42"/>
          <p:cNvCxnSpPr>
            <a:stCxn id="253" idx="3"/>
            <a:endCxn id="257" idx="1"/>
          </p:cNvCxnSpPr>
          <p:nvPr/>
        </p:nvCxnSpPr>
        <p:spPr>
          <a:xfrm>
            <a:off x="1224600" y="2503000"/>
            <a:ext cx="856800" cy="0"/>
          </a:xfrm>
          <a:prstGeom prst="straightConnector1">
            <a:avLst/>
          </a:prstGeom>
          <a:noFill/>
          <a:ln cap="flat" cmpd="sng" w="28575">
            <a:solidFill>
              <a:srgbClr val="F3F3F3"/>
            </a:solidFill>
            <a:prstDash val="solid"/>
            <a:round/>
            <a:headEnd len="med" w="med" type="none"/>
            <a:tailEnd len="med" w="med" type="triangle"/>
          </a:ln>
        </p:spPr>
      </p:cxnSp>
      <p:sp>
        <p:nvSpPr>
          <p:cNvPr id="257" name="Google Shape;257;p42"/>
          <p:cNvSpPr/>
          <p:nvPr/>
        </p:nvSpPr>
        <p:spPr>
          <a:xfrm>
            <a:off x="2081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cxnSp>
        <p:nvCxnSpPr>
          <p:cNvPr id="258" name="Google Shape;258;p42"/>
          <p:cNvCxnSpPr>
            <a:stCxn id="257" idx="3"/>
            <a:endCxn id="259" idx="1"/>
          </p:cNvCxnSpPr>
          <p:nvPr/>
        </p:nvCxnSpPr>
        <p:spPr>
          <a:xfrm>
            <a:off x="3198338" y="2503000"/>
            <a:ext cx="910800" cy="0"/>
          </a:xfrm>
          <a:prstGeom prst="straightConnector1">
            <a:avLst/>
          </a:prstGeom>
          <a:noFill/>
          <a:ln cap="flat" cmpd="sng" w="28575">
            <a:solidFill>
              <a:srgbClr val="F3F3F3"/>
            </a:solidFill>
            <a:prstDash val="solid"/>
            <a:round/>
            <a:headEnd len="med" w="med" type="none"/>
            <a:tailEnd len="med" w="med" type="triangle"/>
          </a:ln>
        </p:spPr>
      </p:cxnSp>
      <p:sp>
        <p:nvSpPr>
          <p:cNvPr id="260" name="Google Shape;260;p42"/>
          <p:cNvSpPr txBox="1"/>
          <p:nvPr/>
        </p:nvSpPr>
        <p:spPr>
          <a:xfrm rot="-1799479">
            <a:off x="3111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59" name="Google Shape;259;p42"/>
          <p:cNvSpPr/>
          <p:nvPr/>
        </p:nvSpPr>
        <p:spPr>
          <a:xfrm>
            <a:off x="4109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sp>
        <p:nvSpPr>
          <p:cNvPr id="261" name="Google Shape;261;p42"/>
          <p:cNvSpPr/>
          <p:nvPr/>
        </p:nvSpPr>
        <p:spPr>
          <a:xfrm>
            <a:off x="6053150" y="33502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2</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HW/4×C</a:t>
            </a:r>
            <a:r>
              <a:rPr baseline="-25000" lang="en" sz="1800">
                <a:solidFill>
                  <a:srgbClr val="434343"/>
                </a:solidFill>
              </a:rPr>
              <a:t>3</a:t>
            </a:r>
            <a:endParaRPr baseline="-25000" sz="1800">
              <a:solidFill>
                <a:srgbClr val="434343"/>
              </a:solidFill>
            </a:endParaRPr>
          </a:p>
        </p:txBody>
      </p:sp>
      <p:sp>
        <p:nvSpPr>
          <p:cNvPr id="262" name="Google Shape;262;p42"/>
          <p:cNvSpPr/>
          <p:nvPr/>
        </p:nvSpPr>
        <p:spPr>
          <a:xfrm>
            <a:off x="8160925" y="2098450"/>
            <a:ext cx="8982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ŷ</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3</a:t>
            </a:r>
            <a:endParaRPr sz="1800">
              <a:solidFill>
                <a:srgbClr val="434343"/>
              </a:solidFill>
            </a:endParaRPr>
          </a:p>
        </p:txBody>
      </p:sp>
      <p:cxnSp>
        <p:nvCxnSpPr>
          <p:cNvPr id="263" name="Google Shape;263;p42"/>
          <p:cNvCxnSpPr/>
          <p:nvPr/>
        </p:nvCxnSpPr>
        <p:spPr>
          <a:xfrm flipH="1" rot="10800000">
            <a:off x="1291450" y="2516350"/>
            <a:ext cx="341400" cy="831000"/>
          </a:xfrm>
          <a:prstGeom prst="straightConnector1">
            <a:avLst/>
          </a:prstGeom>
          <a:noFill/>
          <a:ln cap="flat" cmpd="sng" w="28575">
            <a:solidFill>
              <a:srgbClr val="F3F3F3"/>
            </a:solidFill>
            <a:prstDash val="solid"/>
            <a:round/>
            <a:headEnd len="med" w="med" type="none"/>
            <a:tailEnd len="med" w="med" type="none"/>
          </a:ln>
        </p:spPr>
      </p:cxnSp>
      <p:sp>
        <p:nvSpPr>
          <p:cNvPr id="264" name="Google Shape;264;p42"/>
          <p:cNvSpPr/>
          <p:nvPr/>
        </p:nvSpPr>
        <p:spPr>
          <a:xfrm>
            <a:off x="6016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p</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×H/2×W/2</a:t>
            </a:r>
            <a:endParaRPr sz="1800">
              <a:solidFill>
                <a:srgbClr val="434343"/>
              </a:solidFill>
            </a:endParaRPr>
          </a:p>
        </p:txBody>
      </p:sp>
      <p:cxnSp>
        <p:nvCxnSpPr>
          <p:cNvPr id="265" name="Google Shape;265;p42"/>
          <p:cNvCxnSpPr>
            <a:stCxn id="259" idx="3"/>
            <a:endCxn id="264" idx="1"/>
          </p:cNvCxnSpPr>
          <p:nvPr/>
        </p:nvCxnSpPr>
        <p:spPr>
          <a:xfrm>
            <a:off x="5217700" y="2503000"/>
            <a:ext cx="798300" cy="0"/>
          </a:xfrm>
          <a:prstGeom prst="straightConnector1">
            <a:avLst/>
          </a:prstGeom>
          <a:noFill/>
          <a:ln cap="flat" cmpd="sng" w="28575">
            <a:solidFill>
              <a:srgbClr val="F3F3F3"/>
            </a:solidFill>
            <a:prstDash val="solid"/>
            <a:round/>
            <a:headEnd len="med" w="med" type="none"/>
            <a:tailEnd len="med" w="med" type="triangle"/>
          </a:ln>
        </p:spPr>
      </p:cxnSp>
      <p:sp>
        <p:nvSpPr>
          <p:cNvPr id="266" name="Google Shape;266;p42"/>
          <p:cNvSpPr txBox="1"/>
          <p:nvPr/>
        </p:nvSpPr>
        <p:spPr>
          <a:xfrm rot="-1799857">
            <a:off x="5173837" y="1853884"/>
            <a:ext cx="1003872"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Pooling</a:t>
            </a:r>
            <a:endParaRPr sz="1800">
              <a:solidFill>
                <a:srgbClr val="FFFFFF"/>
              </a:solidFill>
            </a:endParaRPr>
          </a:p>
        </p:txBody>
      </p:sp>
      <p:cxnSp>
        <p:nvCxnSpPr>
          <p:cNvPr id="267" name="Google Shape;267;p42"/>
          <p:cNvCxnSpPr>
            <a:stCxn id="264" idx="3"/>
            <a:endCxn id="262" idx="1"/>
          </p:cNvCxnSpPr>
          <p:nvPr/>
        </p:nvCxnSpPr>
        <p:spPr>
          <a:xfrm>
            <a:off x="7503806" y="2503000"/>
            <a:ext cx="657000" cy="0"/>
          </a:xfrm>
          <a:prstGeom prst="straightConnector1">
            <a:avLst/>
          </a:prstGeom>
          <a:noFill/>
          <a:ln cap="flat" cmpd="sng" w="28575">
            <a:solidFill>
              <a:srgbClr val="F3F3F3"/>
            </a:solidFill>
            <a:prstDash val="solid"/>
            <a:round/>
            <a:headEnd len="med" w="med" type="none"/>
            <a:tailEnd len="med" w="med" type="triangle"/>
          </a:ln>
        </p:spPr>
      </p:cxnSp>
      <p:sp>
        <p:nvSpPr>
          <p:cNvPr id="268" name="Google Shape;268;p42"/>
          <p:cNvSpPr txBox="1"/>
          <p:nvPr/>
        </p:nvSpPr>
        <p:spPr>
          <a:xfrm rot="-1799533">
            <a:off x="7410741" y="1394702"/>
            <a:ext cx="1353318" cy="63585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Fully</a:t>
            </a:r>
            <a:endParaRPr sz="1800">
              <a:solidFill>
                <a:srgbClr val="FFFFFF"/>
              </a:solidFill>
            </a:endParaRPr>
          </a:p>
          <a:p>
            <a:pPr indent="0" lvl="0" marL="0" rtl="0" algn="ctr">
              <a:spcBef>
                <a:spcPts val="0"/>
              </a:spcBef>
              <a:spcAft>
                <a:spcPts val="0"/>
              </a:spcAft>
              <a:buNone/>
            </a:pPr>
            <a:r>
              <a:rPr lang="en" sz="1800">
                <a:solidFill>
                  <a:srgbClr val="FFFFFF"/>
                </a:solidFill>
              </a:rPr>
              <a:t>Connected</a:t>
            </a:r>
            <a:endParaRPr sz="1800">
              <a:solidFill>
                <a:srgbClr val="FFFFFF"/>
              </a:solidFill>
            </a:endParaRPr>
          </a:p>
        </p:txBody>
      </p:sp>
      <p:cxnSp>
        <p:nvCxnSpPr>
          <p:cNvPr id="269" name="Google Shape;269;p42"/>
          <p:cNvCxnSpPr/>
          <p:nvPr/>
        </p:nvCxnSpPr>
        <p:spPr>
          <a:xfrm flipH="1" rot="10800000">
            <a:off x="7466750" y="2508725"/>
            <a:ext cx="318900" cy="841500"/>
          </a:xfrm>
          <a:prstGeom prst="straightConnector1">
            <a:avLst/>
          </a:prstGeom>
          <a:noFill/>
          <a:ln cap="flat" cmpd="sng" w="28575">
            <a:solidFill>
              <a:srgbClr val="F3F3F3"/>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t>
            </a:r>
            <a:endParaRPr/>
          </a:p>
        </p:txBody>
      </p:sp>
      <p:pic>
        <p:nvPicPr>
          <p:cNvPr id="275" name="Google Shape;275;p43"/>
          <p:cNvPicPr preferRelativeResize="0"/>
          <p:nvPr/>
        </p:nvPicPr>
        <p:blipFill>
          <a:blip r:embed="rId3">
            <a:alphaModFix/>
          </a:blip>
          <a:stretch>
            <a:fillRect/>
          </a:stretch>
        </p:blipFill>
        <p:spPr>
          <a:xfrm>
            <a:off x="2212525" y="1304225"/>
            <a:ext cx="4419600" cy="3409950"/>
          </a:xfrm>
          <a:prstGeom prst="rect">
            <a:avLst/>
          </a:prstGeom>
          <a:noFill/>
          <a:ln>
            <a:noFill/>
          </a:ln>
        </p:spPr>
      </p:pic>
      <p:sp>
        <p:nvSpPr>
          <p:cNvPr id="276" name="Google Shape;276;p43"/>
          <p:cNvSpPr txBox="1"/>
          <p:nvPr/>
        </p:nvSpPr>
        <p:spPr>
          <a:xfrm>
            <a:off x="0" y="4843350"/>
            <a:ext cx="1173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Image courtesy Apple</a:t>
            </a:r>
            <a:endParaRPr sz="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08" name="Google Shape;10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Computer Vision</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Convolutional Neural Networks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Convolution</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Pooling</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Feature Visualization</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Slides adapted from Justin Johnson</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Used with permission.</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457200" lvl="0" marL="1828800" rtl="0" algn="l">
              <a:spcBef>
                <a:spcPts val="1600"/>
              </a:spcBef>
              <a:spcAft>
                <a:spcPts val="0"/>
              </a:spcAft>
              <a:buNone/>
            </a:pPr>
            <a:r>
              <a:t/>
            </a:r>
            <a:endParaRPr>
              <a:latin typeface="Georgia"/>
              <a:ea typeface="Georgia"/>
              <a:cs typeface="Georgia"/>
              <a:sym typeface="Georgia"/>
            </a:endParaRPr>
          </a:p>
          <a:p>
            <a:pPr indent="457200" lvl="0" marL="1828800" rtl="0" algn="l">
              <a:spcBef>
                <a:spcPts val="1600"/>
              </a:spcBef>
              <a:spcAft>
                <a:spcPts val="0"/>
              </a:spcAft>
              <a:buNone/>
            </a:pPr>
            <a:r>
              <a:t/>
            </a:r>
            <a:endParaRPr>
              <a:latin typeface="Georgia"/>
              <a:ea typeface="Georgia"/>
              <a:cs typeface="Georgia"/>
              <a:sym typeface="Georgia"/>
            </a:endParaRPr>
          </a:p>
          <a:p>
            <a:pPr indent="457200" lvl="0" marL="2743200" rtl="0" algn="l">
              <a:spcBef>
                <a:spcPts val="1600"/>
              </a:spcBef>
              <a:spcAft>
                <a:spcPts val="1600"/>
              </a:spcAft>
              <a:buNone/>
            </a:pPr>
            <a:r>
              <a:t/>
            </a:r>
            <a:endParaRPr>
              <a:latin typeface="Georgia"/>
              <a:ea typeface="Georgia"/>
              <a:cs typeface="Georgia"/>
              <a:sym typeface="Georgia"/>
            </a:endParaRPr>
          </a:p>
        </p:txBody>
      </p:sp>
      <p:sp>
        <p:nvSpPr>
          <p:cNvPr id="109" name="Google Shape;10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0" name="Google Shape;110;p26"/>
          <p:cNvPicPr preferRelativeResize="0"/>
          <p:nvPr/>
        </p:nvPicPr>
        <p:blipFill>
          <a:blip r:embed="rId3">
            <a:alphaModFix/>
          </a:blip>
          <a:stretch>
            <a:fillRect/>
          </a:stretch>
        </p:blipFill>
        <p:spPr>
          <a:xfrm>
            <a:off x="5923423" y="1338125"/>
            <a:ext cx="1136774" cy="1434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Convolving “filters” is not a new idea</a:t>
            </a:r>
            <a:endParaRPr/>
          </a:p>
        </p:txBody>
      </p:sp>
      <p:pic>
        <p:nvPicPr>
          <p:cNvPr id="282" name="Google Shape;282;p44"/>
          <p:cNvPicPr preferRelativeResize="0"/>
          <p:nvPr/>
        </p:nvPicPr>
        <p:blipFill>
          <a:blip r:embed="rId4">
            <a:alphaModFix/>
          </a:blip>
          <a:stretch>
            <a:fillRect/>
          </a:stretch>
        </p:blipFill>
        <p:spPr>
          <a:xfrm>
            <a:off x="1071375" y="1258838"/>
            <a:ext cx="3094699" cy="2321024"/>
          </a:xfrm>
          <a:prstGeom prst="rect">
            <a:avLst/>
          </a:prstGeom>
          <a:noFill/>
          <a:ln>
            <a:noFill/>
          </a:ln>
        </p:spPr>
      </p:pic>
      <p:pic>
        <p:nvPicPr>
          <p:cNvPr id="283" name="Google Shape;283;p44"/>
          <p:cNvPicPr preferRelativeResize="0"/>
          <p:nvPr/>
        </p:nvPicPr>
        <p:blipFill>
          <a:blip r:embed="rId5">
            <a:alphaModFix/>
          </a:blip>
          <a:stretch>
            <a:fillRect/>
          </a:stretch>
        </p:blipFill>
        <p:spPr>
          <a:xfrm>
            <a:off x="4509475" y="1258837"/>
            <a:ext cx="3094701" cy="2321026"/>
          </a:xfrm>
          <a:prstGeom prst="rect">
            <a:avLst/>
          </a:prstGeom>
          <a:noFill/>
          <a:ln>
            <a:noFill/>
          </a:ln>
        </p:spPr>
      </p:pic>
      <p:pic>
        <p:nvPicPr>
          <p:cNvPr id="284" name="Google Shape;284;p44"/>
          <p:cNvPicPr preferRelativeResize="0"/>
          <p:nvPr/>
        </p:nvPicPr>
        <p:blipFill>
          <a:blip r:embed="rId6">
            <a:alphaModFix/>
          </a:blip>
          <a:stretch>
            <a:fillRect/>
          </a:stretch>
        </p:blipFill>
        <p:spPr>
          <a:xfrm>
            <a:off x="1068300" y="3988328"/>
            <a:ext cx="6277397" cy="1017175"/>
          </a:xfrm>
          <a:prstGeom prst="rect">
            <a:avLst/>
          </a:prstGeom>
          <a:noFill/>
          <a:ln>
            <a:noFill/>
          </a:ln>
        </p:spPr>
      </p:pic>
      <p:sp>
        <p:nvSpPr>
          <p:cNvPr id="285" name="Google Shape;285;p44"/>
          <p:cNvSpPr txBox="1"/>
          <p:nvPr/>
        </p:nvSpPr>
        <p:spPr>
          <a:xfrm>
            <a:off x="311700" y="3607325"/>
            <a:ext cx="39702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Sobel operator:</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4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292" name="Google Shape;292;p45"/>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5"/>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294" name="Google Shape;294;p45"/>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295" name="Google Shape;295;p45"/>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296" name="Google Shape;296;p45"/>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297" name="Google Shape;297;p45"/>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width</a:t>
            </a:r>
            <a:endParaRPr sz="1800">
              <a:solidFill>
                <a:srgbClr val="FF00FF"/>
              </a:solidFill>
            </a:endParaRPr>
          </a:p>
        </p:txBody>
      </p:sp>
      <p:sp>
        <p:nvSpPr>
          <p:cNvPr id="298" name="Google Shape;298;p45"/>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height</a:t>
            </a:r>
            <a:endParaRPr sz="1800">
              <a:solidFill>
                <a:srgbClr val="FF00FF"/>
              </a:solidFill>
            </a:endParaRPr>
          </a:p>
        </p:txBody>
      </p:sp>
      <p:sp>
        <p:nvSpPr>
          <p:cNvPr id="299" name="Google Shape;299;p45"/>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depth</a:t>
            </a:r>
            <a:endParaRPr sz="1800">
              <a:solidFill>
                <a:srgbClr val="FF00FF"/>
              </a:solidFill>
            </a:endParaRPr>
          </a:p>
        </p:txBody>
      </p:sp>
      <p:sp>
        <p:nvSpPr>
          <p:cNvPr id="300" name="Google Shape;300;p45"/>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4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07" name="Google Shape;307;p46"/>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6"/>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09" name="Google Shape;309;p46"/>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10" name="Google Shape;310;p46"/>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311" name="Google Shape;311;p46"/>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312" name="Google Shape;312;p46"/>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width</a:t>
            </a:r>
            <a:endParaRPr sz="1800">
              <a:solidFill>
                <a:srgbClr val="FF00FF"/>
              </a:solidFill>
            </a:endParaRPr>
          </a:p>
        </p:txBody>
      </p:sp>
      <p:sp>
        <p:nvSpPr>
          <p:cNvPr id="313" name="Google Shape;313;p46"/>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height</a:t>
            </a:r>
            <a:endParaRPr sz="1800">
              <a:solidFill>
                <a:srgbClr val="FF00FF"/>
              </a:solidFill>
            </a:endParaRPr>
          </a:p>
        </p:txBody>
      </p:sp>
      <p:sp>
        <p:nvSpPr>
          <p:cNvPr id="314" name="Google Shape;314;p46"/>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depth</a:t>
            </a:r>
            <a:endParaRPr sz="1800">
              <a:solidFill>
                <a:srgbClr val="FF00FF"/>
              </a:solidFill>
            </a:endParaRPr>
          </a:p>
        </p:txBody>
      </p:sp>
      <p:sp>
        <p:nvSpPr>
          <p:cNvPr id="315" name="Google Shape;315;p4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16" name="Google Shape;316;p46"/>
          <p:cNvSpPr/>
          <p:nvPr/>
        </p:nvSpPr>
        <p:spPr>
          <a:xfrm>
            <a:off x="4124950" y="2989163"/>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6"/>
          <p:cNvSpPr txBox="1"/>
          <p:nvPr/>
        </p:nvSpPr>
        <p:spPr>
          <a:xfrm>
            <a:off x="3899150" y="2309513"/>
            <a:ext cx="21156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5x5x</a:t>
            </a:r>
            <a:r>
              <a:rPr lang="en" sz="2400">
                <a:solidFill>
                  <a:schemeClr val="accent4"/>
                </a:solidFill>
              </a:rPr>
              <a:t>3</a:t>
            </a:r>
            <a:r>
              <a:rPr lang="en" sz="2400">
                <a:solidFill>
                  <a:srgbClr val="FFFFFF"/>
                </a:solidFill>
              </a:rPr>
              <a:t> filter</a:t>
            </a:r>
            <a:endParaRPr sz="2400">
              <a:solidFill>
                <a:srgbClr val="FFFFFF"/>
              </a:solidFill>
            </a:endParaRPr>
          </a:p>
        </p:txBody>
      </p:sp>
      <p:sp>
        <p:nvSpPr>
          <p:cNvPr id="318" name="Google Shape;318;p46"/>
          <p:cNvSpPr txBox="1"/>
          <p:nvPr/>
        </p:nvSpPr>
        <p:spPr>
          <a:xfrm>
            <a:off x="5176850" y="3343875"/>
            <a:ext cx="39462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Georgia"/>
                <a:ea typeface="Georgia"/>
                <a:cs typeface="Georgia"/>
                <a:sym typeface="Georgia"/>
              </a:rPr>
              <a:t>Convolve </a:t>
            </a:r>
            <a:r>
              <a:rPr lang="en" sz="1800">
                <a:solidFill>
                  <a:srgbClr val="FFFFFF"/>
                </a:solidFill>
                <a:latin typeface="Georgia"/>
                <a:ea typeface="Georgia"/>
                <a:cs typeface="Georgia"/>
                <a:sym typeface="Georgia"/>
              </a:rPr>
              <a:t>the filter with the image</a:t>
            </a:r>
            <a:endParaRPr sz="18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Georgia"/>
                <a:ea typeface="Georgia"/>
                <a:cs typeface="Georgia"/>
                <a:sym typeface="Georgia"/>
              </a:rPr>
              <a:t>i.e. “slide over the image spatially, computing dot products”</a:t>
            </a:r>
            <a:endParaRPr sz="1800">
              <a:solidFill>
                <a:srgbClr val="FFFFFF"/>
              </a:solidFill>
              <a:latin typeface="Georgia"/>
              <a:ea typeface="Georgia"/>
              <a:cs typeface="Georgia"/>
              <a:sym typeface="Georgia"/>
            </a:endParaRPr>
          </a:p>
        </p:txBody>
      </p:sp>
      <p:sp>
        <p:nvSpPr>
          <p:cNvPr id="319" name="Google Shape;319;p46"/>
          <p:cNvSpPr txBox="1"/>
          <p:nvPr/>
        </p:nvSpPr>
        <p:spPr>
          <a:xfrm>
            <a:off x="4942575" y="960425"/>
            <a:ext cx="32835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Georgia"/>
                <a:ea typeface="Georgia"/>
                <a:cs typeface="Georgia"/>
                <a:sym typeface="Georgia"/>
              </a:rPr>
              <a:t>Filters always extend the full depth of the input volume</a:t>
            </a:r>
            <a:endParaRPr sz="1800">
              <a:solidFill>
                <a:schemeClr val="accent4"/>
              </a:solidFill>
              <a:latin typeface="Georgia"/>
              <a:ea typeface="Georgia"/>
              <a:cs typeface="Georgia"/>
              <a:sym typeface="Georgia"/>
            </a:endParaRPr>
          </a:p>
        </p:txBody>
      </p:sp>
      <p:cxnSp>
        <p:nvCxnSpPr>
          <p:cNvPr id="320" name="Google Shape;320;p46"/>
          <p:cNvCxnSpPr>
            <a:endCxn id="317" idx="0"/>
          </p:cNvCxnSpPr>
          <p:nvPr/>
        </p:nvCxnSpPr>
        <p:spPr>
          <a:xfrm flipH="1">
            <a:off x="4956950" y="1783613"/>
            <a:ext cx="589800" cy="525900"/>
          </a:xfrm>
          <a:prstGeom prst="straightConnector1">
            <a:avLst/>
          </a:prstGeom>
          <a:noFill/>
          <a:ln cap="flat" cmpd="sng" w="9525">
            <a:solidFill>
              <a:schemeClr val="accent4"/>
            </a:solidFill>
            <a:prstDash val="solid"/>
            <a:round/>
            <a:headEnd len="med" w="med" type="none"/>
            <a:tailEnd len="med" w="med" type="triangle"/>
          </a:ln>
        </p:spPr>
      </p:cxnSp>
      <p:cxnSp>
        <p:nvCxnSpPr>
          <p:cNvPr id="321" name="Google Shape;321;p46"/>
          <p:cNvCxnSpPr/>
          <p:nvPr/>
        </p:nvCxnSpPr>
        <p:spPr>
          <a:xfrm rot="10800000">
            <a:off x="3091800" y="1332125"/>
            <a:ext cx="1569900" cy="804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4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28" name="Google Shape;328;p47"/>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29" name="Google Shape;329;p47"/>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7"/>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 name="Google Shape;331;p47"/>
          <p:cNvCxnSpPr>
            <a:endCxn id="330"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32" name="Google Shape;332;p47"/>
          <p:cNvCxnSpPr>
            <a:endCxn id="330"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33" name="Google Shape;333;p47"/>
          <p:cNvCxnSpPr>
            <a:endCxn id="330"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34" name="Google Shape;334;p47"/>
          <p:cNvCxnSpPr>
            <a:endCxn id="330"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35" name="Google Shape;335;p47"/>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36" name="Google Shape;336;p47"/>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37" name="Google Shape;337;p47"/>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338" name="Google Shape;338;p47"/>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7F6000"/>
                </a:solidFill>
              </a:rPr>
              <a:t>32x32x3 image</a:t>
            </a:r>
            <a:endParaRPr sz="2400">
              <a:solidFill>
                <a:srgbClr val="7F6000"/>
              </a:solidFill>
            </a:endParaRPr>
          </a:p>
          <a:p>
            <a:pPr indent="0" lvl="0" marL="0" rtl="0" algn="l">
              <a:spcBef>
                <a:spcPts val="0"/>
              </a:spcBef>
              <a:spcAft>
                <a:spcPts val="0"/>
              </a:spcAft>
              <a:buNone/>
            </a:pPr>
            <a:r>
              <a:rPr lang="en" sz="2400">
                <a:solidFill>
                  <a:srgbClr val="F4CCCC"/>
                </a:solidFill>
              </a:rPr>
              <a:t>5x5x3 filter</a:t>
            </a:r>
            <a:endParaRPr sz="2400">
              <a:solidFill>
                <a:srgbClr val="F4CCCC"/>
              </a:solidFill>
            </a:endParaRPr>
          </a:p>
        </p:txBody>
      </p:sp>
      <p:cxnSp>
        <p:nvCxnSpPr>
          <p:cNvPr id="340" name="Google Shape;340;p47"/>
          <p:cNvCxnSpPr>
            <a:stCxn id="339"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41" name="Google Shape;341;p47"/>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42" name="Google Shape;342;p47"/>
          <p:cNvCxnSpPr/>
          <p:nvPr/>
        </p:nvCxnSpPr>
        <p:spPr>
          <a:xfrm rot="10800000">
            <a:off x="2961775" y="3068225"/>
            <a:ext cx="406800" cy="231900"/>
          </a:xfrm>
          <a:prstGeom prst="straightConnector1">
            <a:avLst/>
          </a:prstGeom>
          <a:noFill/>
          <a:ln cap="flat" cmpd="sng" w="9525">
            <a:solidFill>
              <a:srgbClr val="FFFFFF"/>
            </a:solidFill>
            <a:prstDash val="solid"/>
            <a:round/>
            <a:headEnd len="med" w="med" type="none"/>
            <a:tailEnd len="med" w="med" type="triangle"/>
          </a:ln>
        </p:spPr>
      </p:cxnSp>
      <p:sp>
        <p:nvSpPr>
          <p:cNvPr id="343" name="Google Shape;343;p47"/>
          <p:cNvSpPr txBox="1"/>
          <p:nvPr/>
        </p:nvSpPr>
        <p:spPr>
          <a:xfrm>
            <a:off x="3456450" y="3037075"/>
            <a:ext cx="5016000" cy="10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1 number: </a:t>
            </a:r>
            <a:endParaRPr b="1" sz="1800">
              <a:solidFill>
                <a:srgbClr val="FFFFFF"/>
              </a:solidFill>
            </a:endParaRPr>
          </a:p>
          <a:p>
            <a:pPr indent="0" lvl="0" marL="0" rtl="0" algn="l">
              <a:spcBef>
                <a:spcPts val="0"/>
              </a:spcBef>
              <a:spcAft>
                <a:spcPts val="0"/>
              </a:spcAft>
              <a:buNone/>
            </a:pPr>
            <a:r>
              <a:rPr lang="en" sz="1800">
                <a:solidFill>
                  <a:srgbClr val="FFFFFF"/>
                </a:solidFill>
              </a:rPr>
              <a:t>the result of taking a dot product between the filter and a small 5x5x3 chunk of the image</a:t>
            </a:r>
            <a:endParaRPr sz="1800">
              <a:solidFill>
                <a:srgbClr val="FFFFFF"/>
              </a:solidFill>
            </a:endParaRPr>
          </a:p>
          <a:p>
            <a:pPr indent="0" lvl="0" marL="0" rtl="0" algn="l">
              <a:spcBef>
                <a:spcPts val="0"/>
              </a:spcBef>
              <a:spcAft>
                <a:spcPts val="0"/>
              </a:spcAft>
              <a:buNone/>
            </a:pPr>
            <a:r>
              <a:rPr lang="en" sz="1800">
                <a:solidFill>
                  <a:srgbClr val="FFFFFF"/>
                </a:solidFill>
              </a:rPr>
              <a:t>(i.e. 5*5*3 = 75-dimensional dot product + bias)</a:t>
            </a:r>
            <a:endParaRPr sz="1800">
              <a:solidFill>
                <a:srgbClr val="FFFFFF"/>
              </a:solidFill>
            </a:endParaRPr>
          </a:p>
        </p:txBody>
      </p:sp>
      <p:pic>
        <p:nvPicPr>
          <p:cNvPr id="344" name="Google Shape;344;p47"/>
          <p:cNvPicPr preferRelativeResize="0"/>
          <p:nvPr/>
        </p:nvPicPr>
        <p:blipFill>
          <a:blip r:embed="rId3">
            <a:alphaModFix/>
          </a:blip>
          <a:stretch>
            <a:fillRect/>
          </a:stretch>
        </p:blipFill>
        <p:spPr>
          <a:xfrm>
            <a:off x="4497500" y="1566075"/>
            <a:ext cx="370519" cy="282300"/>
          </a:xfrm>
          <a:prstGeom prst="rect">
            <a:avLst/>
          </a:prstGeom>
          <a:noFill/>
          <a:ln>
            <a:noFill/>
          </a:ln>
        </p:spPr>
      </p:pic>
      <p:pic>
        <p:nvPicPr>
          <p:cNvPr id="345" name="Google Shape;345;p47"/>
          <p:cNvPicPr preferRelativeResize="0"/>
          <p:nvPr/>
        </p:nvPicPr>
        <p:blipFill>
          <a:blip r:embed="rId4">
            <a:alphaModFix/>
          </a:blip>
          <a:stretch>
            <a:fillRect/>
          </a:stretch>
        </p:blipFill>
        <p:spPr>
          <a:xfrm>
            <a:off x="3602175" y="4323644"/>
            <a:ext cx="1225640" cy="39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4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52" name="Google Shape;352;p48"/>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53" name="Google Shape;353;p48"/>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8"/>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48"/>
          <p:cNvCxnSpPr>
            <a:endCxn id="354"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56" name="Google Shape;356;p48"/>
          <p:cNvCxnSpPr>
            <a:endCxn id="354"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57" name="Google Shape;357;p48"/>
          <p:cNvCxnSpPr>
            <a:endCxn id="354"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58" name="Google Shape;358;p48"/>
          <p:cNvCxnSpPr>
            <a:endCxn id="354"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59" name="Google Shape;359;p48"/>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60" name="Google Shape;360;p48"/>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61" name="Google Shape;361;p48"/>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362" name="Google Shape;362;p48"/>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8"/>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7F6000"/>
                </a:solidFill>
              </a:rPr>
              <a:t>32x32x3 image</a:t>
            </a:r>
            <a:endParaRPr sz="2400">
              <a:solidFill>
                <a:srgbClr val="7F6000"/>
              </a:solidFill>
            </a:endParaRPr>
          </a:p>
          <a:p>
            <a:pPr indent="0" lvl="0" marL="0" rtl="0" algn="l">
              <a:spcBef>
                <a:spcPts val="0"/>
              </a:spcBef>
              <a:spcAft>
                <a:spcPts val="0"/>
              </a:spcAft>
              <a:buNone/>
            </a:pPr>
            <a:r>
              <a:rPr lang="en" sz="2400">
                <a:solidFill>
                  <a:srgbClr val="F4CCCC"/>
                </a:solidFill>
              </a:rPr>
              <a:t>5x5x3 filter</a:t>
            </a:r>
            <a:endParaRPr sz="2400">
              <a:solidFill>
                <a:srgbClr val="F4CCCC"/>
              </a:solidFill>
            </a:endParaRPr>
          </a:p>
        </p:txBody>
      </p:sp>
      <p:cxnSp>
        <p:nvCxnSpPr>
          <p:cNvPr id="364" name="Google Shape;364;p48"/>
          <p:cNvCxnSpPr>
            <a:stCxn id="363"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65" name="Google Shape;365;p48"/>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66" name="Google Shape;366;p48"/>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367" name="Google Shape;367;p48"/>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368" name="Google Shape;368;p48"/>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8"/>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activation maps</a:t>
            </a:r>
            <a:endParaRPr b="1" sz="1800">
              <a:solidFill>
                <a:srgbClr val="FFFFFF"/>
              </a:solidFill>
            </a:endParaRPr>
          </a:p>
        </p:txBody>
      </p:sp>
      <p:sp>
        <p:nvSpPr>
          <p:cNvPr id="370" name="Google Shape;370;p48"/>
          <p:cNvSpPr txBox="1"/>
          <p:nvPr/>
        </p:nvSpPr>
        <p:spPr>
          <a:xfrm>
            <a:off x="7022619" y="4236579"/>
            <a:ext cx="3282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1</a:t>
            </a:r>
            <a:endParaRPr sz="1800">
              <a:solidFill>
                <a:srgbClr val="FFFFFF"/>
              </a:solidFill>
            </a:endParaRPr>
          </a:p>
        </p:txBody>
      </p:sp>
      <p:sp>
        <p:nvSpPr>
          <p:cNvPr id="371" name="Google Shape;371;p48"/>
          <p:cNvSpPr txBox="1"/>
          <p:nvPr/>
        </p:nvSpPr>
        <p:spPr>
          <a:xfrm>
            <a:off x="7488925" y="3889675"/>
            <a:ext cx="548700" cy="1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372" name="Google Shape;372;p48"/>
          <p:cNvSpPr txBox="1"/>
          <p:nvPr/>
        </p:nvSpPr>
        <p:spPr>
          <a:xfrm>
            <a:off x="8012328" y="231071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Google Shape;377;p49"/>
          <p:cNvPicPr preferRelativeResize="0"/>
          <p:nvPr/>
        </p:nvPicPr>
        <p:blipFill>
          <a:blip r:embed="rId3">
            <a:alphaModFix/>
          </a:blip>
          <a:stretch>
            <a:fillRect/>
          </a:stretch>
        </p:blipFill>
        <p:spPr>
          <a:xfrm>
            <a:off x="759163" y="701050"/>
            <a:ext cx="3762375" cy="3629025"/>
          </a:xfrm>
          <a:prstGeom prst="rect">
            <a:avLst/>
          </a:prstGeom>
          <a:noFill/>
          <a:ln>
            <a:noFill/>
          </a:ln>
        </p:spPr>
      </p:pic>
      <p:sp>
        <p:nvSpPr>
          <p:cNvPr id="378" name="Google Shape;378;p49"/>
          <p:cNvSpPr txBox="1"/>
          <p:nvPr/>
        </p:nvSpPr>
        <p:spPr>
          <a:xfrm>
            <a:off x="5109200" y="1074425"/>
            <a:ext cx="2754600" cy="30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6AA84F"/>
                </a:solidFill>
              </a:rPr>
              <a:t>Output</a:t>
            </a:r>
            <a:endParaRPr sz="2100">
              <a:solidFill>
                <a:srgbClr val="6AA84F"/>
              </a:solidFill>
            </a:endParaRPr>
          </a:p>
          <a:p>
            <a:pPr indent="0" lvl="0" marL="0" rtl="0" algn="l">
              <a:spcBef>
                <a:spcPts val="0"/>
              </a:spcBef>
              <a:spcAft>
                <a:spcPts val="0"/>
              </a:spcAft>
              <a:buNone/>
            </a:pPr>
            <a:r>
              <a:t/>
            </a:r>
            <a:endParaRPr sz="2100"/>
          </a:p>
          <a:p>
            <a:pPr indent="0" lvl="0" marL="0" rtl="0" algn="l">
              <a:spcBef>
                <a:spcPts val="0"/>
              </a:spcBef>
              <a:spcAft>
                <a:spcPts val="0"/>
              </a:spcAft>
              <a:buNone/>
            </a:pPr>
            <a:r>
              <a:rPr lang="en" sz="2100">
                <a:solidFill>
                  <a:srgbClr val="B7B7B7"/>
                </a:solidFill>
              </a:rPr>
              <a:t>Filter</a:t>
            </a:r>
            <a:endParaRPr sz="2100">
              <a:solidFill>
                <a:srgbClr val="B7B7B7"/>
              </a:solidFill>
            </a:endParaRPr>
          </a:p>
          <a:p>
            <a:pPr indent="0" lvl="0" marL="0" rtl="0" algn="l">
              <a:spcBef>
                <a:spcPts val="0"/>
              </a:spcBef>
              <a:spcAft>
                <a:spcPts val="0"/>
              </a:spcAft>
              <a:buNone/>
            </a:pPr>
            <a:r>
              <a:t/>
            </a:r>
            <a:endParaRPr sz="2100"/>
          </a:p>
          <a:p>
            <a:pPr indent="0" lvl="0" marL="0" rtl="0" algn="l">
              <a:spcBef>
                <a:spcPts val="0"/>
              </a:spcBef>
              <a:spcAft>
                <a:spcPts val="0"/>
              </a:spcAft>
              <a:buNone/>
            </a:pPr>
            <a:r>
              <a:rPr lang="en" sz="2100">
                <a:solidFill>
                  <a:srgbClr val="4A86E8"/>
                </a:solidFill>
              </a:rPr>
              <a:t>Input</a:t>
            </a:r>
            <a:endParaRPr sz="2100">
              <a:solidFill>
                <a:srgbClr val="4A86E8"/>
              </a:solidFill>
            </a:endParaRPr>
          </a:p>
          <a:p>
            <a:pPr indent="0" lvl="0" marL="0" rtl="0" algn="l">
              <a:spcBef>
                <a:spcPts val="0"/>
              </a:spcBef>
              <a:spcAft>
                <a:spcPts val="0"/>
              </a:spcAft>
              <a:buNone/>
            </a:pPr>
            <a:r>
              <a:t/>
            </a:r>
            <a:endParaRPr sz="2100">
              <a:solidFill>
                <a:srgbClr val="4A86E8"/>
              </a:solidFill>
            </a:endParaRPr>
          </a:p>
          <a:p>
            <a:pPr indent="0" lvl="0" marL="0" rtl="0" algn="l">
              <a:spcBef>
                <a:spcPts val="0"/>
              </a:spcBef>
              <a:spcAft>
                <a:spcPts val="0"/>
              </a:spcAft>
              <a:buNone/>
            </a:pPr>
            <a:r>
              <a:rPr lang="en" sz="2100">
                <a:solidFill>
                  <a:srgbClr val="FFFFFF"/>
                </a:solidFill>
              </a:rPr>
              <a:t>Padding</a:t>
            </a:r>
            <a:endParaRPr sz="2100">
              <a:solidFill>
                <a:srgbClr val="FFFFFF"/>
              </a:solidFill>
            </a:endParaRPr>
          </a:p>
          <a:p>
            <a:pPr indent="0" lvl="0" marL="0" rtl="0" algn="l">
              <a:spcBef>
                <a:spcPts val="0"/>
              </a:spcBef>
              <a:spcAft>
                <a:spcPts val="0"/>
              </a:spcAft>
              <a:buNone/>
            </a:pPr>
            <a:r>
              <a:t/>
            </a:r>
            <a:endParaRPr sz="2100"/>
          </a:p>
        </p:txBody>
      </p:sp>
      <p:sp>
        <p:nvSpPr>
          <p:cNvPr id="379" name="Google Shape;379;p49"/>
          <p:cNvSpPr/>
          <p:nvPr/>
        </p:nvSpPr>
        <p:spPr>
          <a:xfrm>
            <a:off x="5124450" y="3006100"/>
            <a:ext cx="1177200" cy="5028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5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86" name="Google Shape;386;p50"/>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87" name="Google Shape;387;p50"/>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0"/>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50"/>
          <p:cNvCxnSpPr>
            <a:endCxn id="388"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90" name="Google Shape;390;p50"/>
          <p:cNvCxnSpPr>
            <a:endCxn id="388"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91" name="Google Shape;391;p50"/>
          <p:cNvCxnSpPr>
            <a:endCxn id="388"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92" name="Google Shape;392;p50"/>
          <p:cNvCxnSpPr>
            <a:endCxn id="388"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93" name="Google Shape;393;p50"/>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94" name="Google Shape;394;p50"/>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95" name="Google Shape;395;p50"/>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396" name="Google Shape;396;p50"/>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0"/>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7F6000"/>
                </a:solidFill>
              </a:rPr>
              <a:t>32x32x3 image</a:t>
            </a:r>
            <a:endParaRPr sz="2400">
              <a:solidFill>
                <a:srgbClr val="7F6000"/>
              </a:solidFill>
            </a:endParaRPr>
          </a:p>
          <a:p>
            <a:pPr indent="0" lvl="0" marL="0" rtl="0" algn="l">
              <a:spcBef>
                <a:spcPts val="0"/>
              </a:spcBef>
              <a:spcAft>
                <a:spcPts val="0"/>
              </a:spcAft>
              <a:buNone/>
            </a:pPr>
            <a:r>
              <a:rPr lang="en" sz="2400">
                <a:solidFill>
                  <a:srgbClr val="F4CCCC"/>
                </a:solidFill>
              </a:rPr>
              <a:t>5x5x3 filter</a:t>
            </a:r>
            <a:endParaRPr sz="2400">
              <a:solidFill>
                <a:srgbClr val="F4CCCC"/>
              </a:solidFill>
            </a:endParaRPr>
          </a:p>
        </p:txBody>
      </p:sp>
      <p:cxnSp>
        <p:nvCxnSpPr>
          <p:cNvPr id="398" name="Google Shape;398;p50"/>
          <p:cNvCxnSpPr>
            <a:stCxn id="397"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99" name="Google Shape;399;p50"/>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400" name="Google Shape;400;p50"/>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01" name="Google Shape;401;p50"/>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402" name="Google Shape;402;p50"/>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0"/>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activation maps</a:t>
            </a:r>
            <a:endParaRPr b="1" sz="1800">
              <a:solidFill>
                <a:srgbClr val="FFFFFF"/>
              </a:solidFill>
            </a:endParaRPr>
          </a:p>
        </p:txBody>
      </p:sp>
      <p:sp>
        <p:nvSpPr>
          <p:cNvPr id="404" name="Google Shape;404;p50"/>
          <p:cNvSpPr txBox="1"/>
          <p:nvPr/>
        </p:nvSpPr>
        <p:spPr>
          <a:xfrm>
            <a:off x="7175019" y="4236579"/>
            <a:ext cx="3282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a:t>
            </a:r>
            <a:endParaRPr sz="1800">
              <a:solidFill>
                <a:srgbClr val="FFFFFF"/>
              </a:solidFill>
            </a:endParaRPr>
          </a:p>
        </p:txBody>
      </p:sp>
      <p:sp>
        <p:nvSpPr>
          <p:cNvPr id="405" name="Google Shape;405;p50"/>
          <p:cNvSpPr txBox="1"/>
          <p:nvPr/>
        </p:nvSpPr>
        <p:spPr>
          <a:xfrm>
            <a:off x="7717525" y="3889675"/>
            <a:ext cx="548700" cy="1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06" name="Google Shape;406;p50"/>
          <p:cNvSpPr txBox="1"/>
          <p:nvPr/>
        </p:nvSpPr>
        <p:spPr>
          <a:xfrm>
            <a:off x="8317128" y="231071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07" name="Google Shape;407;p50"/>
          <p:cNvSpPr/>
          <p:nvPr/>
        </p:nvSpPr>
        <p:spPr>
          <a:xfrm>
            <a:off x="7360728" y="1489625"/>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0"/>
          <p:cNvSpPr txBox="1"/>
          <p:nvPr/>
        </p:nvSpPr>
        <p:spPr>
          <a:xfrm>
            <a:off x="2902425" y="4578600"/>
            <a:ext cx="50640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consider a second, </a:t>
            </a:r>
            <a:r>
              <a:rPr lang="en" sz="2400">
                <a:solidFill>
                  <a:srgbClr val="93C47D"/>
                </a:solidFill>
              </a:rPr>
              <a:t>green</a:t>
            </a:r>
            <a:r>
              <a:rPr lang="en" sz="2400">
                <a:solidFill>
                  <a:srgbClr val="FFFFFF"/>
                </a:solidFill>
              </a:rPr>
              <a:t> filter</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1"/>
          <p:cNvSpPr/>
          <p:nvPr/>
        </p:nvSpPr>
        <p:spPr>
          <a:xfrm>
            <a:off x="1221875" y="9622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1"/>
          <p:cNvSpPr/>
          <p:nvPr/>
        </p:nvSpPr>
        <p:spPr>
          <a:xfrm>
            <a:off x="5703350" y="962250"/>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1"/>
          <p:cNvSpPr txBox="1"/>
          <p:nvPr/>
        </p:nvSpPr>
        <p:spPr>
          <a:xfrm>
            <a:off x="1834500" y="326225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16" name="Google Shape;416;p51"/>
          <p:cNvSpPr txBox="1"/>
          <p:nvPr/>
        </p:nvSpPr>
        <p:spPr>
          <a:xfrm>
            <a:off x="2198800" y="118907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17" name="Google Shape;417;p51"/>
          <p:cNvSpPr txBox="1"/>
          <p:nvPr/>
        </p:nvSpPr>
        <p:spPr>
          <a:xfrm>
            <a:off x="1163888" y="365388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cxnSp>
        <p:nvCxnSpPr>
          <p:cNvPr id="418" name="Google Shape;418;p51"/>
          <p:cNvCxnSpPr/>
          <p:nvPr/>
        </p:nvCxnSpPr>
        <p:spPr>
          <a:xfrm>
            <a:off x="2828900" y="2344500"/>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19" name="Google Shape;419;p51"/>
          <p:cNvSpPr txBox="1"/>
          <p:nvPr/>
        </p:nvSpPr>
        <p:spPr>
          <a:xfrm>
            <a:off x="2851825" y="2437000"/>
            <a:ext cx="32724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Convolution Layer</a:t>
            </a:r>
            <a:endParaRPr sz="1800">
              <a:solidFill>
                <a:srgbClr val="FFFFFF"/>
              </a:solidFill>
            </a:endParaRPr>
          </a:p>
        </p:txBody>
      </p:sp>
      <p:sp>
        <p:nvSpPr>
          <p:cNvPr id="420" name="Google Shape;420;p51"/>
          <p:cNvSpPr/>
          <p:nvPr/>
        </p:nvSpPr>
        <p:spPr>
          <a:xfrm>
            <a:off x="5852728" y="962250"/>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1"/>
          <p:cNvSpPr txBox="1"/>
          <p:nvPr/>
        </p:nvSpPr>
        <p:spPr>
          <a:xfrm>
            <a:off x="5830700" y="523675"/>
            <a:ext cx="20634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activation maps</a:t>
            </a:r>
            <a:endParaRPr b="1" sz="1800">
              <a:solidFill>
                <a:srgbClr val="FFFFFF"/>
              </a:solidFill>
            </a:endParaRPr>
          </a:p>
        </p:txBody>
      </p:sp>
      <p:sp>
        <p:nvSpPr>
          <p:cNvPr id="422" name="Google Shape;422;p51"/>
          <p:cNvSpPr txBox="1"/>
          <p:nvPr/>
        </p:nvSpPr>
        <p:spPr>
          <a:xfrm>
            <a:off x="5965822" y="3675729"/>
            <a:ext cx="3282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6</a:t>
            </a:r>
            <a:endParaRPr sz="1800">
              <a:solidFill>
                <a:srgbClr val="FFFFFF"/>
              </a:solidFill>
            </a:endParaRPr>
          </a:p>
        </p:txBody>
      </p:sp>
      <p:sp>
        <p:nvSpPr>
          <p:cNvPr id="423" name="Google Shape;423;p51"/>
          <p:cNvSpPr txBox="1"/>
          <p:nvPr/>
        </p:nvSpPr>
        <p:spPr>
          <a:xfrm>
            <a:off x="7021405" y="3239275"/>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24" name="Google Shape;424;p51"/>
          <p:cNvSpPr txBox="1"/>
          <p:nvPr/>
        </p:nvSpPr>
        <p:spPr>
          <a:xfrm>
            <a:off x="7513105" y="165896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25" name="Google Shape;425;p51"/>
          <p:cNvSpPr txBox="1"/>
          <p:nvPr/>
        </p:nvSpPr>
        <p:spPr>
          <a:xfrm>
            <a:off x="276325" y="94975"/>
            <a:ext cx="87210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For example, if we had 6 5x5 filters, we’ll get 6 separate activation maps:</a:t>
            </a:r>
            <a:endParaRPr sz="2000">
              <a:solidFill>
                <a:srgbClr val="FFFFFF"/>
              </a:solidFill>
            </a:endParaRPr>
          </a:p>
        </p:txBody>
      </p:sp>
      <p:sp>
        <p:nvSpPr>
          <p:cNvPr id="426" name="Google Shape;426;p51"/>
          <p:cNvSpPr/>
          <p:nvPr/>
        </p:nvSpPr>
        <p:spPr>
          <a:xfrm>
            <a:off x="6005128" y="962250"/>
            <a:ext cx="956400" cy="2757900"/>
          </a:xfrm>
          <a:prstGeom prst="cube">
            <a:avLst>
              <a:gd fmla="val 9035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1"/>
          <p:cNvSpPr/>
          <p:nvPr/>
        </p:nvSpPr>
        <p:spPr>
          <a:xfrm>
            <a:off x="6157528" y="962250"/>
            <a:ext cx="956400" cy="2757900"/>
          </a:xfrm>
          <a:prstGeom prst="cube">
            <a:avLst>
              <a:gd fmla="val 90357" name="adj"/>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1"/>
          <p:cNvSpPr/>
          <p:nvPr/>
        </p:nvSpPr>
        <p:spPr>
          <a:xfrm>
            <a:off x="6309928" y="962250"/>
            <a:ext cx="956400" cy="2757900"/>
          </a:xfrm>
          <a:prstGeom prst="cube">
            <a:avLst>
              <a:gd fmla="val 90357" name="adj"/>
            </a:avLst>
          </a:prstGeom>
          <a:solidFill>
            <a:srgbClr val="D9D2E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1"/>
          <p:cNvSpPr/>
          <p:nvPr/>
        </p:nvSpPr>
        <p:spPr>
          <a:xfrm>
            <a:off x="6462328" y="962250"/>
            <a:ext cx="956400" cy="2757900"/>
          </a:xfrm>
          <a:prstGeom prst="cube">
            <a:avLst>
              <a:gd fmla="val 90357" name="adj"/>
            </a:avLst>
          </a:prstGeom>
          <a:solidFill>
            <a:srgbClr val="FCE5C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1"/>
          <p:cNvSpPr txBox="1"/>
          <p:nvPr/>
        </p:nvSpPr>
        <p:spPr>
          <a:xfrm>
            <a:off x="819650" y="4110760"/>
            <a:ext cx="86259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We stack these up to get a new “image” of size 28x28x6!</a:t>
            </a:r>
            <a:endParaRPr sz="2000">
              <a:solidFill>
                <a:srgbClr val="FFFFFF"/>
              </a:solidFill>
            </a:endParaRPr>
          </a:p>
        </p:txBody>
      </p:sp>
      <p:sp>
        <p:nvSpPr>
          <p:cNvPr id="431" name="Google Shape;431;p5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37" name="Google Shape;437;p52"/>
          <p:cNvSpPr txBox="1"/>
          <p:nvPr/>
        </p:nvSpPr>
        <p:spPr>
          <a:xfrm>
            <a:off x="229025" y="155425"/>
            <a:ext cx="8758800" cy="9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38" name="Google Shape;438;p52"/>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2"/>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40" name="Google Shape;440;p52"/>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41" name="Google Shape;441;p52"/>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cxnSp>
        <p:nvCxnSpPr>
          <p:cNvPr id="442" name="Google Shape;442;p52"/>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43" name="Google Shape;443;p52"/>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2"/>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45" name="Google Shape;445;p52"/>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46" name="Google Shape;446;p52"/>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6</a:t>
            </a:r>
            <a:endParaRPr sz="1800">
              <a:solidFill>
                <a:srgbClr val="FFFFFF"/>
              </a:solidFill>
            </a:endParaRPr>
          </a:p>
        </p:txBody>
      </p:sp>
      <p:sp>
        <p:nvSpPr>
          <p:cNvPr id="447" name="Google Shape;447;p52"/>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a:p>
            <a:pPr indent="0" lvl="0" marL="0" rtl="0" algn="l">
              <a:spcBef>
                <a:spcPts val="0"/>
              </a:spcBef>
              <a:spcAft>
                <a:spcPts val="0"/>
              </a:spcAft>
              <a:buNone/>
            </a:pPr>
            <a:r>
              <a:rPr lang="en" sz="1800">
                <a:solidFill>
                  <a:schemeClr val="accent4"/>
                </a:solidFill>
              </a:rPr>
              <a:t>e.g. 6 5x5x3 filters</a:t>
            </a:r>
            <a:endParaRPr sz="1800">
              <a:solidFill>
                <a:schemeClr val="accent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3"/>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53" name="Google Shape;453;p53"/>
          <p:cNvSpPr txBox="1"/>
          <p:nvPr/>
        </p:nvSpPr>
        <p:spPr>
          <a:xfrm>
            <a:off x="152825" y="155425"/>
            <a:ext cx="8793000" cy="9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54" name="Google Shape;454;p53"/>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3"/>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56" name="Google Shape;456;p53"/>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57" name="Google Shape;457;p53"/>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cxnSp>
        <p:nvCxnSpPr>
          <p:cNvPr id="458" name="Google Shape;458;p53"/>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59" name="Google Shape;459;p53"/>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3"/>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61" name="Google Shape;461;p53"/>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62" name="Google Shape;462;p53"/>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6</a:t>
            </a:r>
            <a:endParaRPr sz="1800">
              <a:solidFill>
                <a:srgbClr val="FFFFFF"/>
              </a:solidFill>
            </a:endParaRPr>
          </a:p>
        </p:txBody>
      </p:sp>
      <p:sp>
        <p:nvSpPr>
          <p:cNvPr id="463" name="Google Shape;463;p53"/>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a:p>
            <a:pPr indent="0" lvl="0" marL="0" rtl="0" algn="l">
              <a:spcBef>
                <a:spcPts val="0"/>
              </a:spcBef>
              <a:spcAft>
                <a:spcPts val="0"/>
              </a:spcAft>
              <a:buNone/>
            </a:pPr>
            <a:r>
              <a:rPr lang="en" sz="1800">
                <a:solidFill>
                  <a:schemeClr val="accent4"/>
                </a:solidFill>
              </a:rPr>
              <a:t>e.g. 6 5x5x3 filters</a:t>
            </a:r>
            <a:endParaRPr sz="1800">
              <a:solidFill>
                <a:schemeClr val="accent4"/>
              </a:solidFill>
            </a:endParaRPr>
          </a:p>
        </p:txBody>
      </p:sp>
      <p:cxnSp>
        <p:nvCxnSpPr>
          <p:cNvPr id="464" name="Google Shape;464;p53"/>
          <p:cNvCxnSpPr/>
          <p:nvPr/>
        </p:nvCxnSpPr>
        <p:spPr>
          <a:xfrm>
            <a:off x="42250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5" name="Google Shape;465;p53"/>
          <p:cNvSpPr txBox="1"/>
          <p:nvPr/>
        </p:nvSpPr>
        <p:spPr>
          <a:xfrm>
            <a:off x="4264400" y="2647800"/>
            <a:ext cx="106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a:p>
            <a:pPr indent="0" lvl="0" marL="0" rtl="0" algn="l">
              <a:spcBef>
                <a:spcPts val="0"/>
              </a:spcBef>
              <a:spcAft>
                <a:spcPts val="0"/>
              </a:spcAft>
              <a:buNone/>
            </a:pPr>
            <a:r>
              <a:rPr lang="en" sz="1800">
                <a:solidFill>
                  <a:srgbClr val="38761D"/>
                </a:solidFill>
              </a:rPr>
              <a:t>e.g. 10 5x5x</a:t>
            </a:r>
            <a:r>
              <a:rPr b="1" lang="en" sz="1800">
                <a:solidFill>
                  <a:srgbClr val="38761D"/>
                </a:solidFill>
              </a:rPr>
              <a:t>6 </a:t>
            </a:r>
            <a:r>
              <a:rPr lang="en" sz="1800">
                <a:solidFill>
                  <a:srgbClr val="38761D"/>
                </a:solidFill>
              </a:rPr>
              <a:t>filters</a:t>
            </a:r>
            <a:endParaRPr sz="1800">
              <a:solidFill>
                <a:srgbClr val="38761D"/>
              </a:solidFill>
            </a:endParaRPr>
          </a:p>
        </p:txBody>
      </p:sp>
      <p:sp>
        <p:nvSpPr>
          <p:cNvPr id="466" name="Google Shape;466;p53"/>
          <p:cNvSpPr/>
          <p:nvPr/>
        </p:nvSpPr>
        <p:spPr>
          <a:xfrm>
            <a:off x="5434875" y="112630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 name="Google Shape;467;p53"/>
          <p:cNvCxnSpPr/>
          <p:nvPr/>
        </p:nvCxnSpPr>
        <p:spPr>
          <a:xfrm>
            <a:off x="6815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8" name="Google Shape;468;p53"/>
          <p:cNvSpPr txBox="1"/>
          <p:nvPr/>
        </p:nvSpPr>
        <p:spPr>
          <a:xfrm>
            <a:off x="6855200" y="2647800"/>
            <a:ext cx="98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CONV,</a:t>
            </a:r>
            <a:endParaRPr sz="1600">
              <a:solidFill>
                <a:srgbClr val="FFFFFF"/>
              </a:solidFill>
            </a:endParaRPr>
          </a:p>
          <a:p>
            <a:pPr indent="0" lvl="0" marL="0" rtl="0" algn="l">
              <a:spcBef>
                <a:spcPts val="0"/>
              </a:spcBef>
              <a:spcAft>
                <a:spcPts val="0"/>
              </a:spcAft>
              <a:buNone/>
            </a:pPr>
            <a:r>
              <a:rPr lang="en" sz="1600">
                <a:solidFill>
                  <a:srgbClr val="FFFFFF"/>
                </a:solidFill>
              </a:rPr>
              <a:t>ReLU</a:t>
            </a:r>
            <a:endParaRPr sz="1600">
              <a:solidFill>
                <a:srgbClr val="FFFFFF"/>
              </a:solidFill>
            </a:endParaRPr>
          </a:p>
        </p:txBody>
      </p:sp>
      <p:sp>
        <p:nvSpPr>
          <p:cNvPr id="469" name="Google Shape;469;p53"/>
          <p:cNvSpPr txBox="1"/>
          <p:nvPr/>
        </p:nvSpPr>
        <p:spPr>
          <a:xfrm>
            <a:off x="8071800" y="2160150"/>
            <a:ext cx="956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a:t>
            </a:r>
            <a:endParaRPr sz="2400">
              <a:solidFill>
                <a:srgbClr val="FFFFFF"/>
              </a:solidFill>
            </a:endParaRPr>
          </a:p>
        </p:txBody>
      </p:sp>
      <p:sp>
        <p:nvSpPr>
          <p:cNvPr id="470" name="Google Shape;470;p53"/>
          <p:cNvSpPr txBox="1"/>
          <p:nvPr/>
        </p:nvSpPr>
        <p:spPr>
          <a:xfrm>
            <a:off x="53006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10</a:t>
            </a:r>
            <a:endParaRPr>
              <a:solidFill>
                <a:srgbClr val="FFFFFF"/>
              </a:solidFill>
            </a:endParaRPr>
          </a:p>
        </p:txBody>
      </p:sp>
      <p:sp>
        <p:nvSpPr>
          <p:cNvPr id="471" name="Google Shape;471;p53"/>
          <p:cNvSpPr txBox="1"/>
          <p:nvPr/>
        </p:nvSpPr>
        <p:spPr>
          <a:xfrm>
            <a:off x="60475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24</a:t>
            </a:r>
            <a:endParaRPr>
              <a:solidFill>
                <a:srgbClr val="FFFFFF"/>
              </a:solidFill>
            </a:endParaRPr>
          </a:p>
        </p:txBody>
      </p:sp>
      <p:sp>
        <p:nvSpPr>
          <p:cNvPr id="472" name="Google Shape;472;p53"/>
          <p:cNvSpPr txBox="1"/>
          <p:nvPr/>
        </p:nvSpPr>
        <p:spPr>
          <a:xfrm>
            <a:off x="64118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24</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7"/>
          <p:cNvSpPr txBox="1"/>
          <p:nvPr>
            <p:ph type="ctrTitle"/>
          </p:nvPr>
        </p:nvSpPr>
        <p:spPr>
          <a:xfrm>
            <a:off x="687375" y="2058525"/>
            <a:ext cx="8145000" cy="137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a:p>
            <a:pPr indent="0" lvl="0" marL="0" rtl="0" algn="ctr">
              <a:spcBef>
                <a:spcPts val="0"/>
              </a:spcBef>
              <a:spcAft>
                <a:spcPts val="0"/>
              </a:spcAft>
              <a:buNone/>
            </a:pPr>
            <a:r>
              <a:rPr lang="en" sz="4000">
                <a:latin typeface="Georgia"/>
                <a:ea typeface="Georgia"/>
                <a:cs typeface="Georgia"/>
                <a:sym typeface="Georgia"/>
              </a:rPr>
              <a:t>Deep Learning with Images</a:t>
            </a:r>
            <a:endParaRPr sz="4000">
              <a:latin typeface="Georgia"/>
              <a:ea typeface="Georgia"/>
              <a:cs typeface="Georgia"/>
              <a:sym typeface="Georgia"/>
            </a:endParaRPr>
          </a:p>
        </p:txBody>
      </p:sp>
      <p:pic>
        <p:nvPicPr>
          <p:cNvPr id="116" name="Google Shape;116;p27"/>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key insights</a:t>
            </a:r>
            <a:endParaRPr/>
          </a:p>
        </p:txBody>
      </p:sp>
      <p:sp>
        <p:nvSpPr>
          <p:cNvPr id="478" name="Google Shape;47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AutoNum type="arabicParenR"/>
            </a:pPr>
            <a:r>
              <a:rPr lang="en">
                <a:solidFill>
                  <a:srgbClr val="FFFFFF"/>
                </a:solidFill>
              </a:rPr>
              <a:t>Features are </a:t>
            </a:r>
            <a:r>
              <a:rPr b="1" lang="en">
                <a:solidFill>
                  <a:srgbClr val="FFFFFF"/>
                </a:solidFill>
              </a:rPr>
              <a:t>hierarchical</a:t>
            </a:r>
            <a:endParaRPr b="1">
              <a:solidFill>
                <a:srgbClr val="FFFFFF"/>
              </a:solidFill>
            </a:endParaRPr>
          </a:p>
          <a:p>
            <a:pPr indent="0" lvl="0" marL="457200" rtl="0" algn="l">
              <a:spcBef>
                <a:spcPts val="1600"/>
              </a:spcBef>
              <a:spcAft>
                <a:spcPts val="0"/>
              </a:spcAft>
              <a:buNone/>
            </a:pPr>
            <a:r>
              <a:rPr lang="en">
                <a:solidFill>
                  <a:srgbClr val="FFFFFF"/>
                </a:solidFill>
              </a:rPr>
              <a:t>Composing high-complexity features out of low-complexity features is more efficient than learning high-complexity features directly.</a:t>
            </a:r>
            <a:endParaRPr>
              <a:solidFill>
                <a:srgbClr val="FFFFFF"/>
              </a:solidFill>
            </a:endParaRPr>
          </a:p>
          <a:p>
            <a:pPr indent="0" lvl="0" marL="0" rtl="0" algn="l">
              <a:spcBef>
                <a:spcPts val="1600"/>
              </a:spcBef>
              <a:spcAft>
                <a:spcPts val="0"/>
              </a:spcAft>
              <a:buNone/>
            </a:pPr>
            <a:r>
              <a:rPr lang="en">
                <a:solidFill>
                  <a:srgbClr val="FFFFFF"/>
                </a:solidFill>
              </a:rPr>
              <a:t>	e.g.: having an “circle” detector is useful for detecting faces… and basketballs</a:t>
            </a:r>
            <a:endParaRPr>
              <a:solidFill>
                <a:srgbClr val="FFFFFF"/>
              </a:solidFill>
            </a:endParaRPr>
          </a:p>
          <a:p>
            <a:pPr indent="-342900" lvl="0" marL="457200" rtl="0" algn="l">
              <a:spcBef>
                <a:spcPts val="1600"/>
              </a:spcBef>
              <a:spcAft>
                <a:spcPts val="0"/>
              </a:spcAft>
              <a:buClr>
                <a:srgbClr val="FFFFFF"/>
              </a:buClr>
              <a:buSzPts val="1800"/>
              <a:buAutoNum type="arabicParenR"/>
            </a:pPr>
            <a:r>
              <a:rPr lang="en">
                <a:solidFill>
                  <a:srgbClr val="FFFFFF"/>
                </a:solidFill>
              </a:rPr>
              <a:t>Features are </a:t>
            </a:r>
            <a:r>
              <a:rPr b="1" lang="en">
                <a:solidFill>
                  <a:srgbClr val="FFFFFF"/>
                </a:solidFill>
              </a:rPr>
              <a:t>translationally invariant</a:t>
            </a:r>
            <a:endParaRPr b="1">
              <a:solidFill>
                <a:srgbClr val="FFFFFF"/>
              </a:solidFill>
            </a:endParaRPr>
          </a:p>
          <a:p>
            <a:pPr indent="0" lvl="0" marL="457200" rtl="0" algn="l">
              <a:spcBef>
                <a:spcPts val="1600"/>
              </a:spcBef>
              <a:spcAft>
                <a:spcPts val="1600"/>
              </a:spcAft>
              <a:buNone/>
            </a:pPr>
            <a:r>
              <a:rPr lang="en">
                <a:solidFill>
                  <a:srgbClr val="FFFFFF"/>
                </a:solidFill>
              </a:rPr>
              <a:t>If a feature is useful to compute at (x, y) it is useful to compute that feature at (x’, y’) as well</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Google Shape;483;p55"/>
          <p:cNvPicPr preferRelativeResize="0"/>
          <p:nvPr/>
        </p:nvPicPr>
        <p:blipFill>
          <a:blip r:embed="rId3">
            <a:alphaModFix/>
          </a:blip>
          <a:stretch>
            <a:fillRect/>
          </a:stretch>
        </p:blipFill>
        <p:spPr>
          <a:xfrm>
            <a:off x="152400" y="152400"/>
            <a:ext cx="8839202" cy="44932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Google Shape;488;p56"/>
          <p:cNvPicPr preferRelativeResize="0"/>
          <p:nvPr/>
        </p:nvPicPr>
        <p:blipFill>
          <a:blip r:embed="rId3">
            <a:alphaModFix/>
          </a:blip>
          <a:stretch>
            <a:fillRect/>
          </a:stretch>
        </p:blipFill>
        <p:spPr>
          <a:xfrm>
            <a:off x="152400" y="152400"/>
            <a:ext cx="8839202" cy="44687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Google Shape;493;p57"/>
          <p:cNvPicPr preferRelativeResize="0"/>
          <p:nvPr/>
        </p:nvPicPr>
        <p:blipFill>
          <a:blip r:embed="rId3">
            <a:alphaModFix/>
          </a:blip>
          <a:stretch>
            <a:fillRect/>
          </a:stretch>
        </p:blipFill>
        <p:spPr>
          <a:xfrm>
            <a:off x="460050" y="457900"/>
            <a:ext cx="4308850" cy="4455850"/>
          </a:xfrm>
          <a:prstGeom prst="rect">
            <a:avLst/>
          </a:prstGeom>
          <a:noFill/>
          <a:ln>
            <a:noFill/>
          </a:ln>
        </p:spPr>
      </p:pic>
      <p:sp>
        <p:nvSpPr>
          <p:cNvPr id="494" name="Google Shape;494;p57"/>
          <p:cNvSpPr/>
          <p:nvPr/>
        </p:nvSpPr>
        <p:spPr>
          <a:xfrm>
            <a:off x="1068217" y="637375"/>
            <a:ext cx="683700" cy="63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7"/>
          <p:cNvSpPr/>
          <p:nvPr/>
        </p:nvSpPr>
        <p:spPr>
          <a:xfrm>
            <a:off x="426625" y="457900"/>
            <a:ext cx="957300" cy="17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57"/>
          <p:cNvPicPr preferRelativeResize="0"/>
          <p:nvPr/>
        </p:nvPicPr>
        <p:blipFill>
          <a:blip r:embed="rId4">
            <a:alphaModFix/>
          </a:blip>
          <a:stretch>
            <a:fillRect/>
          </a:stretch>
        </p:blipFill>
        <p:spPr>
          <a:xfrm>
            <a:off x="1751925" y="551029"/>
            <a:ext cx="7163150" cy="257800"/>
          </a:xfrm>
          <a:prstGeom prst="rect">
            <a:avLst/>
          </a:prstGeom>
          <a:noFill/>
          <a:ln>
            <a:noFill/>
          </a:ln>
        </p:spPr>
      </p:pic>
      <p:sp>
        <p:nvSpPr>
          <p:cNvPr id="497" name="Google Shape;497;p57"/>
          <p:cNvSpPr txBox="1"/>
          <p:nvPr/>
        </p:nvSpPr>
        <p:spPr>
          <a:xfrm>
            <a:off x="6266750" y="843900"/>
            <a:ext cx="27699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example 5x5 filters</a:t>
            </a:r>
            <a:endParaRPr sz="2400">
              <a:solidFill>
                <a:srgbClr val="FFFFFF"/>
              </a:solidFill>
            </a:endParaRPr>
          </a:p>
          <a:p>
            <a:pPr indent="0" lvl="0" marL="0" rtl="0" algn="l">
              <a:spcBef>
                <a:spcPts val="0"/>
              </a:spcBef>
              <a:spcAft>
                <a:spcPts val="0"/>
              </a:spcAft>
              <a:buNone/>
            </a:pPr>
            <a:r>
              <a:rPr lang="en" sz="1800">
                <a:solidFill>
                  <a:srgbClr val="FFFFFF"/>
                </a:solidFill>
              </a:rPr>
              <a:t>(32 total)</a:t>
            </a:r>
            <a:endParaRPr sz="1800">
              <a:solidFill>
                <a:srgbClr val="FFFFFF"/>
              </a:solidFill>
            </a:endParaRPr>
          </a:p>
        </p:txBody>
      </p:sp>
      <p:sp>
        <p:nvSpPr>
          <p:cNvPr id="498" name="Google Shape;498;p57"/>
          <p:cNvSpPr/>
          <p:nvPr/>
        </p:nvSpPr>
        <p:spPr>
          <a:xfrm>
            <a:off x="1803167" y="551126"/>
            <a:ext cx="247800" cy="25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7"/>
          <p:cNvSpPr/>
          <p:nvPr/>
        </p:nvSpPr>
        <p:spPr>
          <a:xfrm>
            <a:off x="502825" y="1695600"/>
            <a:ext cx="565500" cy="6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 name="Google Shape;500;p57"/>
          <p:cNvCxnSpPr>
            <a:stCxn id="498" idx="2"/>
            <a:endCxn id="499" idx="3"/>
          </p:cNvCxnSpPr>
          <p:nvPr/>
        </p:nvCxnSpPr>
        <p:spPr>
          <a:xfrm flipH="1">
            <a:off x="1068467" y="808826"/>
            <a:ext cx="858600" cy="1203000"/>
          </a:xfrm>
          <a:prstGeom prst="straightConnector1">
            <a:avLst/>
          </a:prstGeom>
          <a:noFill/>
          <a:ln cap="flat" cmpd="sng" w="19050">
            <a:solidFill>
              <a:srgbClr val="FF0000"/>
            </a:solidFill>
            <a:prstDash val="solid"/>
            <a:round/>
            <a:headEnd len="med" w="med" type="none"/>
            <a:tailEnd len="med" w="med" type="triangle"/>
          </a:ln>
        </p:spPr>
      </p:cxnSp>
      <p:sp>
        <p:nvSpPr>
          <p:cNvPr id="501" name="Google Shape;501;p57"/>
          <p:cNvSpPr txBox="1"/>
          <p:nvPr/>
        </p:nvSpPr>
        <p:spPr>
          <a:xfrm>
            <a:off x="4813175" y="1902150"/>
            <a:ext cx="4101900" cy="23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pic>
        <p:nvPicPr>
          <p:cNvPr id="502" name="Google Shape;502;p57"/>
          <p:cNvPicPr preferRelativeResize="0"/>
          <p:nvPr/>
        </p:nvPicPr>
        <p:blipFill>
          <a:blip r:embed="rId5">
            <a:alphaModFix/>
          </a:blip>
          <a:stretch>
            <a:fillRect/>
          </a:stretch>
        </p:blipFill>
        <p:spPr>
          <a:xfrm>
            <a:off x="4982175" y="3289099"/>
            <a:ext cx="4042149" cy="472750"/>
          </a:xfrm>
          <a:prstGeom prst="rect">
            <a:avLst/>
          </a:prstGeom>
          <a:noFill/>
          <a:ln>
            <a:noFill/>
          </a:ln>
        </p:spPr>
      </p:pic>
      <p:sp>
        <p:nvSpPr>
          <p:cNvPr id="503" name="Google Shape;503;p57"/>
          <p:cNvSpPr txBox="1"/>
          <p:nvPr/>
        </p:nvSpPr>
        <p:spPr>
          <a:xfrm>
            <a:off x="5205125" y="2173425"/>
            <a:ext cx="3785100" cy="8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We call the layer convolutional because it is related to convolution of two signals:</a:t>
            </a:r>
            <a:endParaRPr sz="1800">
              <a:solidFill>
                <a:srgbClr val="FFFFFF"/>
              </a:solidFill>
            </a:endParaRPr>
          </a:p>
        </p:txBody>
      </p:sp>
      <p:cxnSp>
        <p:nvCxnSpPr>
          <p:cNvPr id="504" name="Google Shape;504;p57"/>
          <p:cNvCxnSpPr/>
          <p:nvPr/>
        </p:nvCxnSpPr>
        <p:spPr>
          <a:xfrm rot="10800000">
            <a:off x="7674125" y="3705250"/>
            <a:ext cx="0" cy="453000"/>
          </a:xfrm>
          <a:prstGeom prst="straightConnector1">
            <a:avLst/>
          </a:prstGeom>
          <a:noFill/>
          <a:ln cap="flat" cmpd="sng" w="28575">
            <a:solidFill>
              <a:srgbClr val="FFFFFF"/>
            </a:solidFill>
            <a:prstDash val="solid"/>
            <a:round/>
            <a:headEnd len="med" w="med" type="none"/>
            <a:tailEnd len="med" w="med" type="triangle"/>
          </a:ln>
        </p:spPr>
      </p:cxnSp>
      <p:sp>
        <p:nvSpPr>
          <p:cNvPr id="505" name="Google Shape;505;p57"/>
          <p:cNvSpPr txBox="1"/>
          <p:nvPr/>
        </p:nvSpPr>
        <p:spPr>
          <a:xfrm>
            <a:off x="5895175" y="4125475"/>
            <a:ext cx="32220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element-wise multiplication and sum of a filter and the signal (image)</a:t>
            </a:r>
            <a:endParaRPr>
              <a:solidFill>
                <a:srgbClr val="FFFFFF"/>
              </a:solidFill>
            </a:endParaRPr>
          </a:p>
        </p:txBody>
      </p:sp>
      <p:sp>
        <p:nvSpPr>
          <p:cNvPr id="506" name="Google Shape;506;p57"/>
          <p:cNvSpPr txBox="1"/>
          <p:nvPr/>
        </p:nvSpPr>
        <p:spPr>
          <a:xfrm>
            <a:off x="2031775" y="698962"/>
            <a:ext cx="43089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one filter =&gt; </a:t>
            </a:r>
            <a:endParaRPr sz="1800">
              <a:solidFill>
                <a:srgbClr val="FF0000"/>
              </a:solidFill>
            </a:endParaRPr>
          </a:p>
          <a:p>
            <a:pPr indent="0" lvl="0" marL="0" rtl="0" algn="l">
              <a:spcBef>
                <a:spcPts val="0"/>
              </a:spcBef>
              <a:spcAft>
                <a:spcPts val="0"/>
              </a:spcAft>
              <a:buNone/>
            </a:pPr>
            <a:r>
              <a:rPr lang="en" sz="1800">
                <a:solidFill>
                  <a:srgbClr val="FF0000"/>
                </a:solidFill>
              </a:rPr>
              <a:t>one activation map</a:t>
            </a:r>
            <a:endParaRPr sz="1800">
              <a:solidFill>
                <a:srgbClr val="FF0000"/>
              </a:solidFill>
            </a:endParaRPr>
          </a:p>
        </p:txBody>
      </p:sp>
      <p:sp>
        <p:nvSpPr>
          <p:cNvPr id="507" name="Google Shape;507;p57"/>
          <p:cNvSpPr/>
          <p:nvPr/>
        </p:nvSpPr>
        <p:spPr>
          <a:xfrm>
            <a:off x="4908592" y="559726"/>
            <a:ext cx="247800" cy="257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 name="Google Shape;508;p57"/>
          <p:cNvCxnSpPr>
            <a:stCxn id="507" idx="2"/>
          </p:cNvCxnSpPr>
          <p:nvPr/>
        </p:nvCxnSpPr>
        <p:spPr>
          <a:xfrm flipH="1">
            <a:off x="1053292" y="817426"/>
            <a:ext cx="3979200" cy="2205600"/>
          </a:xfrm>
          <a:prstGeom prst="straightConnector1">
            <a:avLst/>
          </a:prstGeom>
          <a:noFill/>
          <a:ln cap="flat" cmpd="sng" w="19050">
            <a:solidFill>
              <a:srgbClr val="0000FF"/>
            </a:solidFill>
            <a:prstDash val="solid"/>
            <a:round/>
            <a:headEnd len="med" w="med" type="none"/>
            <a:tailEnd len="med" w="med" type="triangle"/>
          </a:ln>
        </p:spPr>
      </p:cxnSp>
      <p:sp>
        <p:nvSpPr>
          <p:cNvPr id="509" name="Google Shape;509;p57"/>
          <p:cNvSpPr/>
          <p:nvPr/>
        </p:nvSpPr>
        <p:spPr>
          <a:xfrm>
            <a:off x="502825" y="2982365"/>
            <a:ext cx="565500" cy="632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7"/>
          <p:cNvSpPr txBox="1"/>
          <p:nvPr/>
        </p:nvSpPr>
        <p:spPr>
          <a:xfrm>
            <a:off x="3570975" y="4576050"/>
            <a:ext cx="1411200" cy="472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600">
                <a:solidFill>
                  <a:srgbClr val="000000"/>
                </a:solidFill>
                <a:latin typeface="Calibri"/>
                <a:ea typeface="Calibri"/>
                <a:cs typeface="Calibri"/>
                <a:sym typeface="Calibri"/>
              </a:rPr>
              <a:t>Figure copyright Andrej Karpathy.</a:t>
            </a:r>
            <a:endParaRPr sz="6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graphicFrame>
        <p:nvGraphicFramePr>
          <p:cNvPr id="515" name="Google Shape;515;p58"/>
          <p:cNvGraphicFramePr/>
          <p:nvPr/>
        </p:nvGraphicFramePr>
        <p:xfrm>
          <a:off x="302525" y="1374800"/>
          <a:ext cx="3000000" cy="3000000"/>
        </p:xfrm>
        <a:graphic>
          <a:graphicData uri="http://schemas.openxmlformats.org/drawingml/2006/table">
            <a:tbl>
              <a:tblPr>
                <a:noFill/>
                <a:tableStyleId>{CF58767A-FD95-47B9-B05C-1A5ED0DAD898}</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16" name="Google Shape;516;p58"/>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p:txBody>
      </p:sp>
      <p:sp>
        <p:nvSpPr>
          <p:cNvPr id="517" name="Google Shape;517;p58"/>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18" name="Google Shape;518;p58"/>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19" name="Google Shape;519;p58"/>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graphicFrame>
        <p:nvGraphicFramePr>
          <p:cNvPr id="524" name="Google Shape;524;p59"/>
          <p:cNvGraphicFramePr/>
          <p:nvPr/>
        </p:nvGraphicFramePr>
        <p:xfrm>
          <a:off x="302525" y="1374800"/>
          <a:ext cx="3000000" cy="3000000"/>
        </p:xfrm>
        <a:graphic>
          <a:graphicData uri="http://schemas.openxmlformats.org/drawingml/2006/table">
            <a:tbl>
              <a:tblPr>
                <a:noFill/>
                <a:tableStyleId>{CF58767A-FD95-47B9-B05C-1A5ED0DAD898}</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25" name="Google Shape;525;p59"/>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p:txBody>
      </p:sp>
      <p:sp>
        <p:nvSpPr>
          <p:cNvPr id="526" name="Google Shape;526;p59"/>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27" name="Google Shape;527;p59"/>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28" name="Google Shape;528;p59"/>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60"/>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p:txBody>
      </p:sp>
      <p:sp>
        <p:nvSpPr>
          <p:cNvPr id="534" name="Google Shape;534;p60"/>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35" name="Google Shape;535;p60"/>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36" name="Google Shape;536;p60"/>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37" name="Google Shape;537;p60"/>
          <p:cNvGraphicFramePr/>
          <p:nvPr/>
        </p:nvGraphicFramePr>
        <p:xfrm>
          <a:off x="302525" y="1374800"/>
          <a:ext cx="3000000" cy="3000000"/>
        </p:xfrm>
        <a:graphic>
          <a:graphicData uri="http://schemas.openxmlformats.org/drawingml/2006/table">
            <a:tbl>
              <a:tblPr>
                <a:noFill/>
                <a:tableStyleId>{CF58767A-FD95-47B9-B05C-1A5ED0DAD898}</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61"/>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p:txBody>
      </p:sp>
      <p:sp>
        <p:nvSpPr>
          <p:cNvPr id="543" name="Google Shape;543;p61"/>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44" name="Google Shape;544;p61"/>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45" name="Google Shape;545;p61"/>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46" name="Google Shape;546;p61"/>
          <p:cNvGraphicFramePr/>
          <p:nvPr/>
        </p:nvGraphicFramePr>
        <p:xfrm>
          <a:off x="302525" y="1374800"/>
          <a:ext cx="3000000" cy="3000000"/>
        </p:xfrm>
        <a:graphic>
          <a:graphicData uri="http://schemas.openxmlformats.org/drawingml/2006/table">
            <a:tbl>
              <a:tblPr>
                <a:noFill/>
                <a:tableStyleId>{CF58767A-FD95-47B9-B05C-1A5ED0DAD898}</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62"/>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p:txBody>
      </p:sp>
      <p:sp>
        <p:nvSpPr>
          <p:cNvPr id="552" name="Google Shape;552;p6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53" name="Google Shape;553;p62"/>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54" name="Google Shape;554;p62"/>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55" name="Google Shape;555;p62"/>
          <p:cNvGraphicFramePr/>
          <p:nvPr/>
        </p:nvGraphicFramePr>
        <p:xfrm>
          <a:off x="302525" y="1374800"/>
          <a:ext cx="3000000" cy="3000000"/>
        </p:xfrm>
        <a:graphic>
          <a:graphicData uri="http://schemas.openxmlformats.org/drawingml/2006/table">
            <a:tbl>
              <a:tblPr>
                <a:noFill/>
                <a:tableStyleId>{CF58767A-FD95-47B9-B05C-1A5ED0DAD898}</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56" name="Google Shape;556;p62"/>
          <p:cNvSpPr txBox="1"/>
          <p:nvPr/>
        </p:nvSpPr>
        <p:spPr>
          <a:xfrm>
            <a:off x="3796025" y="1154425"/>
            <a:ext cx="3000000" cy="273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=&gt; 5x5 output</a:t>
            </a:r>
            <a:endParaRPr b="1"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63"/>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a:p>
            <a:pPr indent="0" lvl="0" marL="0" rtl="0" algn="l">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62" name="Google Shape;562;p63"/>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63" name="Google Shape;563;p6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64" name="Google Shape;564;p63"/>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65" name="Google Shape;565;p63"/>
          <p:cNvGraphicFramePr/>
          <p:nvPr/>
        </p:nvGraphicFramePr>
        <p:xfrm>
          <a:off x="302525" y="1374800"/>
          <a:ext cx="3000000" cy="3000000"/>
        </p:xfrm>
        <a:graphic>
          <a:graphicData uri="http://schemas.openxmlformats.org/drawingml/2006/table">
            <a:tbl>
              <a:tblPr>
                <a:noFill/>
                <a:tableStyleId>{CF58767A-FD95-47B9-B05C-1A5ED0DAD898}</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22" name="Google Shape;12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8"/>
          <p:cNvPicPr preferRelativeResize="0"/>
          <p:nvPr/>
        </p:nvPicPr>
        <p:blipFill>
          <a:blip r:embed="rId3">
            <a:alphaModFix/>
          </a:blip>
          <a:stretch>
            <a:fillRect/>
          </a:stretch>
        </p:blipFill>
        <p:spPr>
          <a:xfrm>
            <a:off x="150225" y="1080025"/>
            <a:ext cx="3631499" cy="2957072"/>
          </a:xfrm>
          <a:prstGeom prst="rect">
            <a:avLst/>
          </a:prstGeom>
          <a:noFill/>
          <a:ln>
            <a:noFill/>
          </a:ln>
        </p:spPr>
      </p:pic>
      <p:pic>
        <p:nvPicPr>
          <p:cNvPr id="124" name="Google Shape;124;p28"/>
          <p:cNvPicPr preferRelativeResize="0"/>
          <p:nvPr/>
        </p:nvPicPr>
        <p:blipFill>
          <a:blip r:embed="rId4">
            <a:alphaModFix/>
          </a:blip>
          <a:stretch>
            <a:fillRect/>
          </a:stretch>
        </p:blipFill>
        <p:spPr>
          <a:xfrm>
            <a:off x="3640652" y="1867000"/>
            <a:ext cx="5362274" cy="3266024"/>
          </a:xfrm>
          <a:prstGeom prst="rect">
            <a:avLst/>
          </a:prstGeom>
          <a:noFill/>
          <a:ln>
            <a:noFill/>
          </a:ln>
        </p:spPr>
      </p:pic>
      <p:sp>
        <p:nvSpPr>
          <p:cNvPr id="125" name="Google Shape;125;p28"/>
          <p:cNvSpPr txBox="1"/>
          <p:nvPr/>
        </p:nvSpPr>
        <p:spPr>
          <a:xfrm>
            <a:off x="98525" y="4921075"/>
            <a:ext cx="3000000" cy="17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rPr>
              <a:t>https://dspace.mit.edu/bitstream/handle/1721.1/6125/AIM-100.pdf</a:t>
            </a:r>
            <a:endParaRPr sz="7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64"/>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a:p>
            <a:pPr indent="0" lvl="0" marL="0" rtl="0" algn="l">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71" name="Google Shape;571;p64"/>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72" name="Google Shape;572;p64"/>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73" name="Google Shape;573;p6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74" name="Google Shape;574;p64"/>
          <p:cNvGraphicFramePr/>
          <p:nvPr/>
        </p:nvGraphicFramePr>
        <p:xfrm>
          <a:off x="302525" y="1374800"/>
          <a:ext cx="3000000" cy="3000000"/>
        </p:xfrm>
        <a:graphic>
          <a:graphicData uri="http://schemas.openxmlformats.org/drawingml/2006/table">
            <a:tbl>
              <a:tblPr>
                <a:noFill/>
                <a:tableStyleId>{CF58767A-FD95-47B9-B05C-1A5ED0DAD898}</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65"/>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a:p>
            <a:pPr indent="0" lvl="0" marL="0" rtl="0" algn="l">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a:p>
            <a:pPr indent="0" lvl="0" marL="0" rtl="0" algn="l">
              <a:spcBef>
                <a:spcPts val="0"/>
              </a:spcBef>
              <a:spcAft>
                <a:spcPts val="0"/>
              </a:spcAft>
              <a:buClr>
                <a:srgbClr val="000000"/>
              </a:buClr>
              <a:buSzPts val="1100"/>
              <a:buFont typeface="Arial"/>
              <a:buNone/>
            </a:pPr>
            <a:r>
              <a:t/>
            </a:r>
            <a:endParaRPr b="1" sz="2400">
              <a:solidFill>
                <a:srgbClr val="FFFFFF"/>
              </a:solidFill>
            </a:endParaRPr>
          </a:p>
          <a:p>
            <a:pPr indent="0" lvl="0" marL="0" rtl="0" algn="l">
              <a:spcBef>
                <a:spcPts val="0"/>
              </a:spcBef>
              <a:spcAft>
                <a:spcPts val="0"/>
              </a:spcAft>
              <a:buClr>
                <a:srgbClr val="000000"/>
              </a:buClr>
              <a:buSzPts val="1100"/>
              <a:buFont typeface="Arial"/>
              <a:buNone/>
            </a:pPr>
            <a:r>
              <a:rPr b="1" lang="en" sz="2400">
                <a:solidFill>
                  <a:srgbClr val="FFFFFF"/>
                </a:solidFill>
              </a:rPr>
              <a:t>=&gt; 3x3 output!</a:t>
            </a:r>
            <a:endParaRPr b="1" sz="2400">
              <a:solidFill>
                <a:srgbClr val="FFFFFF"/>
              </a:solidFill>
            </a:endParaRPr>
          </a:p>
        </p:txBody>
      </p:sp>
      <p:sp>
        <p:nvSpPr>
          <p:cNvPr id="580" name="Google Shape;580;p65"/>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81" name="Google Shape;581;p65"/>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82" name="Google Shape;582;p65"/>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83" name="Google Shape;583;p65"/>
          <p:cNvGraphicFramePr/>
          <p:nvPr/>
        </p:nvGraphicFramePr>
        <p:xfrm>
          <a:off x="302525" y="1374800"/>
          <a:ext cx="3000000" cy="3000000"/>
        </p:xfrm>
        <a:graphic>
          <a:graphicData uri="http://schemas.openxmlformats.org/drawingml/2006/table">
            <a:tbl>
              <a:tblPr>
                <a:noFill/>
                <a:tableStyleId>{CF58767A-FD95-47B9-B05C-1A5ED0DAD898}</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66"/>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a:p>
            <a:pPr indent="0" lvl="0" marL="0" rtl="0" algn="l">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lgn="l">
              <a:spcBef>
                <a:spcPts val="0"/>
              </a:spcBef>
              <a:spcAft>
                <a:spcPts val="0"/>
              </a:spcAft>
              <a:buClr>
                <a:srgbClr val="000000"/>
              </a:buClr>
              <a:buSzPts val="1100"/>
              <a:buFont typeface="Arial"/>
              <a:buNone/>
            </a:pPr>
            <a:r>
              <a:t/>
            </a:r>
            <a:endParaRPr b="1" sz="2400">
              <a:solidFill>
                <a:srgbClr val="FFFFFF"/>
              </a:solidFill>
            </a:endParaRPr>
          </a:p>
          <a:p>
            <a:pPr indent="0" lvl="0" marL="0" rtl="0" algn="l">
              <a:spcBef>
                <a:spcPts val="0"/>
              </a:spcBef>
              <a:spcAft>
                <a:spcPts val="0"/>
              </a:spcAft>
              <a:buClr>
                <a:srgbClr val="000000"/>
              </a:buClr>
              <a:buSzPts val="1100"/>
              <a:buFont typeface="Arial"/>
              <a:buNone/>
            </a:pPr>
            <a:r>
              <a:t/>
            </a:r>
            <a:endParaRPr b="1" sz="2400">
              <a:solidFill>
                <a:srgbClr val="FFFFFF"/>
              </a:solidFill>
            </a:endParaRPr>
          </a:p>
        </p:txBody>
      </p:sp>
      <p:sp>
        <p:nvSpPr>
          <p:cNvPr id="589" name="Google Shape;589;p66"/>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90" name="Google Shape;590;p66"/>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91" name="Google Shape;591;p66"/>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92" name="Google Shape;592;p66"/>
          <p:cNvGraphicFramePr/>
          <p:nvPr/>
        </p:nvGraphicFramePr>
        <p:xfrm>
          <a:off x="302525" y="1374800"/>
          <a:ext cx="3000000" cy="3000000"/>
        </p:xfrm>
        <a:graphic>
          <a:graphicData uri="http://schemas.openxmlformats.org/drawingml/2006/table">
            <a:tbl>
              <a:tblPr>
                <a:noFill/>
                <a:tableStyleId>{CF58767A-FD95-47B9-B05C-1A5ED0DAD898}</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67"/>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a:p>
            <a:pPr indent="0" lvl="0" marL="0" rtl="0" algn="l">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lgn="l">
              <a:spcBef>
                <a:spcPts val="0"/>
              </a:spcBef>
              <a:spcAft>
                <a:spcPts val="0"/>
              </a:spcAft>
              <a:buClr>
                <a:srgbClr val="000000"/>
              </a:buClr>
              <a:buSzPts val="1100"/>
              <a:buFont typeface="Arial"/>
              <a:buNone/>
            </a:pPr>
            <a:r>
              <a:t/>
            </a:r>
            <a:endParaRPr b="1" sz="2400">
              <a:solidFill>
                <a:srgbClr val="FFFFFF"/>
              </a:solidFill>
            </a:endParaRPr>
          </a:p>
          <a:p>
            <a:pPr indent="0" lvl="0" marL="0" rtl="0" algn="l">
              <a:spcBef>
                <a:spcPts val="0"/>
              </a:spcBef>
              <a:spcAft>
                <a:spcPts val="0"/>
              </a:spcAft>
              <a:buClr>
                <a:srgbClr val="000000"/>
              </a:buClr>
              <a:buSzPts val="1100"/>
              <a:buFont typeface="Arial"/>
              <a:buNone/>
            </a:pPr>
            <a:r>
              <a:t/>
            </a:r>
            <a:endParaRPr b="1" sz="2400">
              <a:solidFill>
                <a:srgbClr val="FFFFFF"/>
              </a:solidFill>
            </a:endParaRPr>
          </a:p>
        </p:txBody>
      </p:sp>
      <p:sp>
        <p:nvSpPr>
          <p:cNvPr id="598" name="Google Shape;598;p67"/>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99" name="Google Shape;599;p67"/>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600" name="Google Shape;600;p67"/>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601" name="Google Shape;601;p67"/>
          <p:cNvGraphicFramePr/>
          <p:nvPr/>
        </p:nvGraphicFramePr>
        <p:xfrm>
          <a:off x="302525" y="1374800"/>
          <a:ext cx="3000000" cy="3000000"/>
        </p:xfrm>
        <a:graphic>
          <a:graphicData uri="http://schemas.openxmlformats.org/drawingml/2006/table">
            <a:tbl>
              <a:tblPr>
                <a:noFill/>
                <a:tableStyleId>{CF58767A-FD95-47B9-B05C-1A5ED0DAD898}</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602" name="Google Shape;602;p67"/>
          <p:cNvSpPr txBox="1"/>
          <p:nvPr/>
        </p:nvSpPr>
        <p:spPr>
          <a:xfrm>
            <a:off x="4689650" y="2649300"/>
            <a:ext cx="3972000" cy="12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doesn’t fit! </a:t>
            </a:r>
            <a:endParaRPr b="1" sz="2400">
              <a:solidFill>
                <a:srgbClr val="FF0000"/>
              </a:solidFill>
            </a:endParaRPr>
          </a:p>
          <a:p>
            <a:pPr indent="0" lvl="0" marL="0" rtl="0" algn="l">
              <a:spcBef>
                <a:spcPts val="0"/>
              </a:spcBef>
              <a:spcAft>
                <a:spcPts val="0"/>
              </a:spcAft>
              <a:buNone/>
            </a:pPr>
            <a:r>
              <a:rPr lang="en" sz="2400">
                <a:solidFill>
                  <a:srgbClr val="FF0000"/>
                </a:solidFill>
              </a:rPr>
              <a:t>cannot apply 3x3 filter on 7x7 input with stride 3.</a:t>
            </a:r>
            <a:endParaRPr sz="24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graphicFrame>
        <p:nvGraphicFramePr>
          <p:cNvPr id="607" name="Google Shape;607;p68"/>
          <p:cNvGraphicFramePr/>
          <p:nvPr/>
        </p:nvGraphicFramePr>
        <p:xfrm>
          <a:off x="454925" y="841400"/>
          <a:ext cx="3000000" cy="3000000"/>
        </p:xfrm>
        <a:graphic>
          <a:graphicData uri="http://schemas.openxmlformats.org/drawingml/2006/table">
            <a:tbl>
              <a:tblPr>
                <a:noFill/>
                <a:tableStyleId>{CF58767A-FD95-47B9-B05C-1A5ED0DAD898}</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cxnSp>
        <p:nvCxnSpPr>
          <p:cNvPr id="608" name="Google Shape;608;p68"/>
          <p:cNvCxnSpPr/>
          <p:nvPr/>
        </p:nvCxnSpPr>
        <p:spPr>
          <a:xfrm>
            <a:off x="464475" y="628425"/>
            <a:ext cx="2695800" cy="0"/>
          </a:xfrm>
          <a:prstGeom prst="straightConnector1">
            <a:avLst/>
          </a:prstGeom>
          <a:noFill/>
          <a:ln cap="flat" cmpd="sng" w="19050">
            <a:solidFill>
              <a:srgbClr val="666666"/>
            </a:solidFill>
            <a:prstDash val="solid"/>
            <a:round/>
            <a:headEnd len="med" w="med" type="none"/>
            <a:tailEnd len="med" w="med" type="none"/>
          </a:ln>
        </p:spPr>
      </p:cxnSp>
      <p:sp>
        <p:nvSpPr>
          <p:cNvPr id="609" name="Google Shape;609;p68"/>
          <p:cNvSpPr txBox="1"/>
          <p:nvPr/>
        </p:nvSpPr>
        <p:spPr>
          <a:xfrm>
            <a:off x="1357025" y="91075"/>
            <a:ext cx="77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solidFill>
                  <a:srgbClr val="FFFFFF"/>
                </a:solidFill>
              </a:rPr>
              <a:t>N</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
        <p:nvSpPr>
          <p:cNvPr id="610" name="Google Shape;610;p68"/>
          <p:cNvSpPr txBox="1"/>
          <p:nvPr/>
        </p:nvSpPr>
        <p:spPr>
          <a:xfrm>
            <a:off x="3412900" y="1809975"/>
            <a:ext cx="77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N</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cxnSp>
        <p:nvCxnSpPr>
          <p:cNvPr id="611" name="Google Shape;611;p68"/>
          <p:cNvCxnSpPr/>
          <p:nvPr/>
        </p:nvCxnSpPr>
        <p:spPr>
          <a:xfrm>
            <a:off x="3300300" y="850750"/>
            <a:ext cx="0" cy="2595300"/>
          </a:xfrm>
          <a:prstGeom prst="straightConnector1">
            <a:avLst/>
          </a:prstGeom>
          <a:noFill/>
          <a:ln cap="flat" cmpd="sng" w="19050">
            <a:solidFill>
              <a:srgbClr val="666666"/>
            </a:solidFill>
            <a:prstDash val="solid"/>
            <a:round/>
            <a:headEnd len="med" w="med" type="none"/>
            <a:tailEnd len="med" w="med" type="none"/>
          </a:ln>
        </p:spPr>
      </p:cxnSp>
      <p:sp>
        <p:nvSpPr>
          <p:cNvPr id="612" name="Google Shape;612;p68"/>
          <p:cNvSpPr txBox="1"/>
          <p:nvPr/>
        </p:nvSpPr>
        <p:spPr>
          <a:xfrm>
            <a:off x="844575" y="1942438"/>
            <a:ext cx="77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F</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
        <p:nvSpPr>
          <p:cNvPr id="613" name="Google Shape;613;p68"/>
          <p:cNvSpPr txBox="1"/>
          <p:nvPr/>
        </p:nvSpPr>
        <p:spPr>
          <a:xfrm>
            <a:off x="1618875" y="1165888"/>
            <a:ext cx="77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F</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
        <p:nvSpPr>
          <p:cNvPr id="614" name="Google Shape;614;p68"/>
          <p:cNvSpPr txBox="1"/>
          <p:nvPr/>
        </p:nvSpPr>
        <p:spPr>
          <a:xfrm>
            <a:off x="4608425" y="564675"/>
            <a:ext cx="4535700" cy="24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Output size:</a:t>
            </a:r>
            <a:endParaRPr sz="2400">
              <a:solidFill>
                <a:srgbClr val="FFFFFF"/>
              </a:solidFill>
            </a:endParaRPr>
          </a:p>
          <a:p>
            <a:pPr indent="0" lvl="0" marL="0" rtl="0" algn="l">
              <a:spcBef>
                <a:spcPts val="0"/>
              </a:spcBef>
              <a:spcAft>
                <a:spcPts val="0"/>
              </a:spcAft>
              <a:buNone/>
            </a:pPr>
            <a:r>
              <a:rPr b="1" lang="en" sz="2400">
                <a:solidFill>
                  <a:srgbClr val="FFFFFF"/>
                </a:solidFill>
              </a:rPr>
              <a:t>(N - F) / stride + 1</a:t>
            </a:r>
            <a:endParaRPr b="1"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rPr lang="en" sz="2400">
                <a:solidFill>
                  <a:srgbClr val="FFFFFF"/>
                </a:solidFill>
              </a:rPr>
              <a:t>e.g. N = 7, F = 3:</a:t>
            </a:r>
            <a:endParaRPr sz="2400">
              <a:solidFill>
                <a:srgbClr val="FFFFFF"/>
              </a:solidFill>
            </a:endParaRPr>
          </a:p>
          <a:p>
            <a:pPr indent="0" lvl="0" marL="0" rtl="0" algn="l">
              <a:spcBef>
                <a:spcPts val="0"/>
              </a:spcBef>
              <a:spcAft>
                <a:spcPts val="0"/>
              </a:spcAft>
              <a:buNone/>
            </a:pPr>
            <a:r>
              <a:rPr lang="en" sz="2400">
                <a:solidFill>
                  <a:srgbClr val="FFFFFF"/>
                </a:solidFill>
              </a:rPr>
              <a:t>stride 1 =&gt; (7 - 3)/1 + 1 = 5</a:t>
            </a:r>
            <a:endParaRPr sz="2400">
              <a:solidFill>
                <a:srgbClr val="FFFFFF"/>
              </a:solidFill>
            </a:endParaRPr>
          </a:p>
          <a:p>
            <a:pPr indent="0" lvl="0" marL="0" rtl="0" algn="l">
              <a:spcBef>
                <a:spcPts val="0"/>
              </a:spcBef>
              <a:spcAft>
                <a:spcPts val="0"/>
              </a:spcAft>
              <a:buNone/>
            </a:pPr>
            <a:r>
              <a:rPr lang="en" sz="2400">
                <a:solidFill>
                  <a:srgbClr val="FFFFFF"/>
                </a:solidFill>
              </a:rPr>
              <a:t>stride 2 =&gt; (7 - 3)/2 + 1 = 3</a:t>
            </a:r>
            <a:endParaRPr sz="2400">
              <a:solidFill>
                <a:srgbClr val="FFFFFF"/>
              </a:solidFill>
            </a:endParaRPr>
          </a:p>
          <a:p>
            <a:pPr indent="0" lvl="0" marL="0" rtl="0" algn="l">
              <a:spcBef>
                <a:spcPts val="0"/>
              </a:spcBef>
              <a:spcAft>
                <a:spcPts val="0"/>
              </a:spcAft>
              <a:buNone/>
            </a:pPr>
            <a:r>
              <a:rPr lang="en" sz="2400">
                <a:solidFill>
                  <a:srgbClr val="FFFFFF"/>
                </a:solidFill>
              </a:rPr>
              <a:t>stride 3 =&gt; (7 - 3)/3 + 1 = 2.33 :\</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69"/>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0" name="Google Shape;620;p69"/>
          <p:cNvGraphicFramePr/>
          <p:nvPr/>
        </p:nvGraphicFramePr>
        <p:xfrm>
          <a:off x="377400" y="947175"/>
          <a:ext cx="3000000" cy="3000000"/>
        </p:xfrm>
        <a:graphic>
          <a:graphicData uri="http://schemas.openxmlformats.org/drawingml/2006/table">
            <a:tbl>
              <a:tblPr>
                <a:noFill/>
                <a:tableStyleId>{CF58767A-FD95-47B9-B05C-1A5ED0DAD898}</a:tableStyleId>
              </a:tblPr>
              <a:tblGrid>
                <a:gridCol w="297775"/>
                <a:gridCol w="297775"/>
                <a:gridCol w="297775"/>
                <a:gridCol w="297775"/>
                <a:gridCol w="297775"/>
                <a:gridCol w="297775"/>
                <a:gridCol w="297775"/>
                <a:gridCol w="297775"/>
                <a:gridCol w="297775"/>
              </a:tblGrid>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bl>
          </a:graphicData>
        </a:graphic>
      </p:graphicFrame>
      <p:sp>
        <p:nvSpPr>
          <p:cNvPr id="621" name="Google Shape;621;p69"/>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e.g. input 7x7</a:t>
            </a:r>
            <a:endParaRPr sz="2000">
              <a:solidFill>
                <a:srgbClr val="FFFFFF"/>
              </a:solidFill>
            </a:endParaRPr>
          </a:p>
          <a:p>
            <a:pPr indent="0" lvl="0" marL="0" rtl="0" algn="l">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lgn="l">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
        <p:nvSpPr>
          <p:cNvPr id="622" name="Google Shape;622;p69"/>
          <p:cNvSpPr txBox="1"/>
          <p:nvPr/>
        </p:nvSpPr>
        <p:spPr>
          <a:xfrm>
            <a:off x="5021575" y="3212025"/>
            <a:ext cx="2892600" cy="122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rPr>
              <a:t>(recall:)</a:t>
            </a:r>
            <a:endParaRPr sz="2400">
              <a:solidFill>
                <a:srgbClr val="FFFFFF"/>
              </a:solidFill>
            </a:endParaRPr>
          </a:p>
          <a:p>
            <a:pPr indent="0" lvl="0" marL="0" rtl="0" algn="l">
              <a:spcBef>
                <a:spcPts val="0"/>
              </a:spcBef>
              <a:spcAft>
                <a:spcPts val="0"/>
              </a:spcAft>
              <a:buNone/>
            </a:pPr>
            <a:r>
              <a:rPr lang="en" sz="2400">
                <a:solidFill>
                  <a:srgbClr val="FFFFFF"/>
                </a:solidFill>
              </a:rPr>
              <a:t>(N - F) / stride + 1</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70"/>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8" name="Google Shape;628;p70"/>
          <p:cNvGraphicFramePr/>
          <p:nvPr/>
        </p:nvGraphicFramePr>
        <p:xfrm>
          <a:off x="377400" y="947175"/>
          <a:ext cx="3000000" cy="3000000"/>
        </p:xfrm>
        <a:graphic>
          <a:graphicData uri="http://schemas.openxmlformats.org/drawingml/2006/table">
            <a:tbl>
              <a:tblPr>
                <a:noFill/>
                <a:tableStyleId>{CF58767A-FD95-47B9-B05C-1A5ED0DAD898}</a:tableStyleId>
              </a:tblPr>
              <a:tblGrid>
                <a:gridCol w="297775"/>
                <a:gridCol w="297775"/>
                <a:gridCol w="297775"/>
                <a:gridCol w="297775"/>
                <a:gridCol w="297775"/>
                <a:gridCol w="297775"/>
                <a:gridCol w="297775"/>
                <a:gridCol w="297775"/>
                <a:gridCol w="297775"/>
              </a:tblGrid>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bl>
          </a:graphicData>
        </a:graphic>
      </p:graphicFrame>
      <p:sp>
        <p:nvSpPr>
          <p:cNvPr id="629" name="Google Shape;629;p70"/>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e.g. input 7x7</a:t>
            </a:r>
            <a:endParaRPr sz="2000">
              <a:solidFill>
                <a:srgbClr val="FFFFFF"/>
              </a:solidFill>
            </a:endParaRPr>
          </a:p>
          <a:p>
            <a:pPr indent="0" lvl="0" marL="0" rtl="0" algn="l">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lgn="l">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b="1" lang="en" sz="2000">
                <a:solidFill>
                  <a:srgbClr val="FFFFFF"/>
                </a:solidFill>
              </a:rPr>
              <a:t>7x7 output!</a:t>
            </a:r>
            <a:endParaRPr b="1"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71"/>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35" name="Google Shape;635;p71"/>
          <p:cNvGraphicFramePr/>
          <p:nvPr/>
        </p:nvGraphicFramePr>
        <p:xfrm>
          <a:off x="377400" y="947175"/>
          <a:ext cx="3000000" cy="3000000"/>
        </p:xfrm>
        <a:graphic>
          <a:graphicData uri="http://schemas.openxmlformats.org/drawingml/2006/table">
            <a:tbl>
              <a:tblPr>
                <a:noFill/>
                <a:tableStyleId>{CF58767A-FD95-47B9-B05C-1A5ED0DAD898}</a:tableStyleId>
              </a:tblPr>
              <a:tblGrid>
                <a:gridCol w="297775"/>
                <a:gridCol w="297775"/>
                <a:gridCol w="297775"/>
                <a:gridCol w="297775"/>
                <a:gridCol w="297775"/>
                <a:gridCol w="297775"/>
                <a:gridCol w="297775"/>
                <a:gridCol w="297775"/>
                <a:gridCol w="297775"/>
              </a:tblGrid>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bl>
          </a:graphicData>
        </a:graphic>
      </p:graphicFrame>
      <p:sp>
        <p:nvSpPr>
          <p:cNvPr id="636" name="Google Shape;636;p71"/>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e.g. input 7x7</a:t>
            </a:r>
            <a:endParaRPr sz="2000">
              <a:solidFill>
                <a:srgbClr val="FFFFFF"/>
              </a:solidFill>
            </a:endParaRPr>
          </a:p>
          <a:p>
            <a:pPr indent="0" lvl="0" marL="0" rtl="0" algn="l">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lgn="l">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b="1" lang="en" sz="2000">
                <a:solidFill>
                  <a:srgbClr val="FFFFFF"/>
                </a:solidFill>
              </a:rPr>
              <a:t>7x7 output!</a:t>
            </a:r>
            <a:endParaRPr b="1" sz="2000">
              <a:solidFill>
                <a:srgbClr val="FFFFFF"/>
              </a:solidFill>
            </a:endParaRPr>
          </a:p>
          <a:p>
            <a:pPr indent="0" lvl="0" marL="0" rtl="0" algn="l">
              <a:spcBef>
                <a:spcPts val="0"/>
              </a:spcBef>
              <a:spcAft>
                <a:spcPts val="0"/>
              </a:spcAft>
              <a:buNone/>
            </a:pPr>
            <a:r>
              <a:rPr lang="en" sz="2000">
                <a:solidFill>
                  <a:srgbClr val="FFFFFF"/>
                </a:solidFill>
              </a:rPr>
              <a:t>in general, common to see CONV layers with stride 1, filters of size FxF, and zero-padding with (F-1)/2. (will preserve size spatially)</a:t>
            </a:r>
            <a:endParaRPr sz="2000">
              <a:solidFill>
                <a:srgbClr val="FFFFFF"/>
              </a:solidFill>
            </a:endParaRPr>
          </a:p>
          <a:p>
            <a:pPr indent="0" lvl="0" marL="0" rtl="0" algn="l">
              <a:spcBef>
                <a:spcPts val="0"/>
              </a:spcBef>
              <a:spcAft>
                <a:spcPts val="0"/>
              </a:spcAft>
              <a:buNone/>
            </a:pPr>
            <a:r>
              <a:rPr lang="en" sz="2000">
                <a:solidFill>
                  <a:srgbClr val="0000FF"/>
                </a:solidFill>
              </a:rPr>
              <a:t>e.g. F = 3 =&gt; zero pad with 1</a:t>
            </a:r>
            <a:endParaRPr sz="2000">
              <a:solidFill>
                <a:srgbClr val="0000FF"/>
              </a:solidFill>
            </a:endParaRPr>
          </a:p>
          <a:p>
            <a:pPr indent="0" lvl="0" marL="0" rtl="0" algn="l">
              <a:spcBef>
                <a:spcPts val="0"/>
              </a:spcBef>
              <a:spcAft>
                <a:spcPts val="0"/>
              </a:spcAft>
              <a:buNone/>
            </a:pPr>
            <a:r>
              <a:rPr lang="en" sz="2000">
                <a:solidFill>
                  <a:srgbClr val="0000FF"/>
                </a:solidFill>
              </a:rPr>
              <a:t>       F = 5 =&gt; zero pad with 2</a:t>
            </a:r>
            <a:endParaRPr sz="2000">
              <a:solidFill>
                <a:srgbClr val="0000FF"/>
              </a:solidFill>
            </a:endParaRPr>
          </a:p>
          <a:p>
            <a:pPr indent="0" lvl="0" marL="0" rtl="0" algn="l">
              <a:spcBef>
                <a:spcPts val="0"/>
              </a:spcBef>
              <a:spcAft>
                <a:spcPts val="0"/>
              </a:spcAft>
              <a:buNone/>
            </a:pPr>
            <a:r>
              <a:rPr lang="en" sz="2000">
                <a:solidFill>
                  <a:srgbClr val="0000FF"/>
                </a:solidFill>
              </a:rPr>
              <a:t>       F = 7 =&gt; zero pad with 3</a:t>
            </a:r>
            <a:endParaRPr sz="2000">
              <a:solidFill>
                <a:srgbClr val="0000FF"/>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72"/>
          <p:cNvSpPr txBox="1"/>
          <p:nvPr/>
        </p:nvSpPr>
        <p:spPr>
          <a:xfrm>
            <a:off x="212775" y="134025"/>
            <a:ext cx="85482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Remember back to… </a:t>
            </a:r>
            <a:endParaRPr b="1" sz="1800">
              <a:solidFill>
                <a:srgbClr val="FFFFFF"/>
              </a:solidFill>
            </a:endParaRPr>
          </a:p>
          <a:p>
            <a:pPr indent="0" lvl="0" marL="0" rtl="0" algn="l">
              <a:spcBef>
                <a:spcPts val="0"/>
              </a:spcBef>
              <a:spcAft>
                <a:spcPts val="0"/>
              </a:spcAft>
              <a:buNone/>
            </a:pPr>
            <a:r>
              <a:rPr lang="en" sz="1800">
                <a:solidFill>
                  <a:srgbClr val="FFFFFF"/>
                </a:solidFill>
              </a:rPr>
              <a:t>E.g. 32x32 input convolved repeatedly with 5x5 filters shrinks volumes spatially!</a:t>
            </a:r>
            <a:endParaRPr sz="1800">
              <a:solidFill>
                <a:srgbClr val="FFFFFF"/>
              </a:solidFill>
            </a:endParaRPr>
          </a:p>
          <a:p>
            <a:pPr indent="0" lvl="0" marL="0" rtl="0" algn="l">
              <a:spcBef>
                <a:spcPts val="0"/>
              </a:spcBef>
              <a:spcAft>
                <a:spcPts val="0"/>
              </a:spcAft>
              <a:buNone/>
            </a:pPr>
            <a:r>
              <a:rPr lang="en" sz="1800">
                <a:solidFill>
                  <a:srgbClr val="FFFFFF"/>
                </a:solidFill>
              </a:rPr>
              <a:t>(32 -&gt; 28 -&gt; 24 ...). Shrinking too fast is not good, doesn’t work well.</a:t>
            </a:r>
            <a:endParaRPr sz="1800">
              <a:solidFill>
                <a:srgbClr val="FFFFFF"/>
              </a:solidFill>
            </a:endParaRPr>
          </a:p>
        </p:txBody>
      </p:sp>
      <p:sp>
        <p:nvSpPr>
          <p:cNvPr id="642" name="Google Shape;642;p72"/>
          <p:cNvSpPr/>
          <p:nvPr/>
        </p:nvSpPr>
        <p:spPr>
          <a:xfrm>
            <a:off x="212775" y="15831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2"/>
          <p:cNvSpPr txBox="1"/>
          <p:nvPr/>
        </p:nvSpPr>
        <p:spPr>
          <a:xfrm>
            <a:off x="825400" y="388315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644" name="Google Shape;644;p72"/>
          <p:cNvSpPr txBox="1"/>
          <p:nvPr/>
        </p:nvSpPr>
        <p:spPr>
          <a:xfrm>
            <a:off x="1189700" y="180997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645" name="Google Shape;645;p72"/>
          <p:cNvSpPr txBox="1"/>
          <p:nvPr/>
        </p:nvSpPr>
        <p:spPr>
          <a:xfrm>
            <a:off x="154788" y="427478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cxnSp>
        <p:nvCxnSpPr>
          <p:cNvPr id="646" name="Google Shape;646;p72"/>
          <p:cNvCxnSpPr/>
          <p:nvPr/>
        </p:nvCxnSpPr>
        <p:spPr>
          <a:xfrm>
            <a:off x="1517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47" name="Google Shape;647;p72"/>
          <p:cNvSpPr txBox="1"/>
          <p:nvPr/>
        </p:nvSpPr>
        <p:spPr>
          <a:xfrm>
            <a:off x="1556900" y="3028450"/>
            <a:ext cx="98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a:p>
            <a:pPr indent="0" lvl="0" marL="0" rtl="0" algn="l">
              <a:spcBef>
                <a:spcPts val="0"/>
              </a:spcBef>
              <a:spcAft>
                <a:spcPts val="0"/>
              </a:spcAft>
              <a:buNone/>
            </a:pPr>
            <a:r>
              <a:rPr lang="en" sz="1800">
                <a:solidFill>
                  <a:srgbClr val="FFFFFF"/>
                </a:solidFill>
              </a:rPr>
              <a:t>e.g. 6 5x5x3 filters</a:t>
            </a:r>
            <a:endParaRPr sz="1800">
              <a:solidFill>
                <a:srgbClr val="FFFFFF"/>
              </a:solidFill>
            </a:endParaRPr>
          </a:p>
        </p:txBody>
      </p:sp>
      <p:sp>
        <p:nvSpPr>
          <p:cNvPr id="648" name="Google Shape;648;p72"/>
          <p:cNvSpPr/>
          <p:nvPr/>
        </p:nvSpPr>
        <p:spPr>
          <a:xfrm>
            <a:off x="2727375" y="158315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2"/>
          <p:cNvSpPr txBox="1"/>
          <p:nvPr/>
        </p:nvSpPr>
        <p:spPr>
          <a:xfrm>
            <a:off x="3340000" y="388315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650" name="Google Shape;650;p72"/>
          <p:cNvSpPr txBox="1"/>
          <p:nvPr/>
        </p:nvSpPr>
        <p:spPr>
          <a:xfrm>
            <a:off x="3704300" y="180997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651" name="Google Shape;651;p72"/>
          <p:cNvSpPr txBox="1"/>
          <p:nvPr/>
        </p:nvSpPr>
        <p:spPr>
          <a:xfrm>
            <a:off x="2669388" y="427478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6</a:t>
            </a:r>
            <a:endParaRPr sz="1800"/>
          </a:p>
        </p:txBody>
      </p:sp>
      <p:cxnSp>
        <p:nvCxnSpPr>
          <p:cNvPr id="652" name="Google Shape;652;p72"/>
          <p:cNvCxnSpPr/>
          <p:nvPr/>
        </p:nvCxnSpPr>
        <p:spPr>
          <a:xfrm>
            <a:off x="42607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3" name="Google Shape;653;p72"/>
          <p:cNvSpPr txBox="1"/>
          <p:nvPr/>
        </p:nvSpPr>
        <p:spPr>
          <a:xfrm>
            <a:off x="4300100" y="3028450"/>
            <a:ext cx="106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a:p>
            <a:pPr indent="0" lvl="0" marL="0" rtl="0" algn="l">
              <a:spcBef>
                <a:spcPts val="0"/>
              </a:spcBef>
              <a:spcAft>
                <a:spcPts val="0"/>
              </a:spcAft>
              <a:buNone/>
            </a:pPr>
            <a:r>
              <a:rPr lang="en" sz="1800">
                <a:solidFill>
                  <a:srgbClr val="FFFFFF"/>
                </a:solidFill>
              </a:rPr>
              <a:t>e.g. 10 5x5x</a:t>
            </a:r>
            <a:r>
              <a:rPr b="1" lang="en" sz="1800">
                <a:solidFill>
                  <a:srgbClr val="FFFFFF"/>
                </a:solidFill>
              </a:rPr>
              <a:t>6 </a:t>
            </a:r>
            <a:r>
              <a:rPr lang="en" sz="1800">
                <a:solidFill>
                  <a:srgbClr val="FFFFFF"/>
                </a:solidFill>
              </a:rPr>
              <a:t>filters</a:t>
            </a:r>
            <a:endParaRPr sz="1800">
              <a:solidFill>
                <a:srgbClr val="FFFFFF"/>
              </a:solidFill>
            </a:endParaRPr>
          </a:p>
        </p:txBody>
      </p:sp>
      <p:sp>
        <p:nvSpPr>
          <p:cNvPr id="654" name="Google Shape;654;p72"/>
          <p:cNvSpPr/>
          <p:nvPr/>
        </p:nvSpPr>
        <p:spPr>
          <a:xfrm>
            <a:off x="5470575" y="158315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 name="Google Shape;655;p72"/>
          <p:cNvCxnSpPr/>
          <p:nvPr/>
        </p:nvCxnSpPr>
        <p:spPr>
          <a:xfrm>
            <a:off x="6851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6" name="Google Shape;656;p72"/>
          <p:cNvSpPr txBox="1"/>
          <p:nvPr/>
        </p:nvSpPr>
        <p:spPr>
          <a:xfrm>
            <a:off x="6890900" y="3028450"/>
            <a:ext cx="98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p:txBody>
      </p:sp>
      <p:sp>
        <p:nvSpPr>
          <p:cNvPr id="657" name="Google Shape;657;p72"/>
          <p:cNvSpPr txBox="1"/>
          <p:nvPr/>
        </p:nvSpPr>
        <p:spPr>
          <a:xfrm>
            <a:off x="8107500" y="2617000"/>
            <a:ext cx="956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endParaRPr sz="2400"/>
          </a:p>
        </p:txBody>
      </p:sp>
      <p:sp>
        <p:nvSpPr>
          <p:cNvPr id="658" name="Google Shape;658;p72"/>
          <p:cNvSpPr txBox="1"/>
          <p:nvPr/>
        </p:nvSpPr>
        <p:spPr>
          <a:xfrm>
            <a:off x="5336388" y="427478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10</a:t>
            </a:r>
            <a:endParaRPr sz="1800"/>
          </a:p>
        </p:txBody>
      </p:sp>
      <p:sp>
        <p:nvSpPr>
          <p:cNvPr id="659" name="Google Shape;659;p72"/>
          <p:cNvSpPr txBox="1"/>
          <p:nvPr/>
        </p:nvSpPr>
        <p:spPr>
          <a:xfrm>
            <a:off x="6083200" y="388315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24</a:t>
            </a:r>
            <a:endParaRPr sz="1800">
              <a:solidFill>
                <a:srgbClr val="FFFFFF"/>
              </a:solidFill>
            </a:endParaRPr>
          </a:p>
        </p:txBody>
      </p:sp>
      <p:sp>
        <p:nvSpPr>
          <p:cNvPr id="660" name="Google Shape;660;p72"/>
          <p:cNvSpPr txBox="1"/>
          <p:nvPr/>
        </p:nvSpPr>
        <p:spPr>
          <a:xfrm>
            <a:off x="6447500" y="180997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24</a:t>
            </a:r>
            <a:endParaRPr sz="1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pic>
        <p:nvPicPr>
          <p:cNvPr id="665" name="Google Shape;665;p73"/>
          <p:cNvPicPr preferRelativeResize="0"/>
          <p:nvPr/>
        </p:nvPicPr>
        <p:blipFill>
          <a:blip r:embed="rId3">
            <a:alphaModFix/>
          </a:blip>
          <a:stretch>
            <a:fillRect/>
          </a:stretch>
        </p:blipFill>
        <p:spPr>
          <a:xfrm>
            <a:off x="726313" y="714375"/>
            <a:ext cx="7667625" cy="3714750"/>
          </a:xfrm>
          <a:prstGeom prst="rect">
            <a:avLst/>
          </a:prstGeom>
          <a:noFill/>
          <a:ln>
            <a:noFill/>
          </a:ln>
        </p:spPr>
      </p:pic>
      <p:sp>
        <p:nvSpPr>
          <p:cNvPr id="666" name="Google Shape;666;p73"/>
          <p:cNvSpPr txBox="1"/>
          <p:nvPr/>
        </p:nvSpPr>
        <p:spPr>
          <a:xfrm>
            <a:off x="4491625" y="747225"/>
            <a:ext cx="3902400" cy="18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0000"/>
                </a:solidFill>
              </a:rPr>
              <a:t>Common settings:</a:t>
            </a:r>
            <a:endParaRPr sz="1500">
              <a:solidFill>
                <a:srgbClr val="FF0000"/>
              </a:solidFill>
            </a:endParaRPr>
          </a:p>
          <a:p>
            <a:pPr indent="0" lvl="0" marL="0" rtl="0" algn="l">
              <a:spcBef>
                <a:spcPts val="0"/>
              </a:spcBef>
              <a:spcAft>
                <a:spcPts val="0"/>
              </a:spcAft>
              <a:buNone/>
            </a:pPr>
            <a:r>
              <a:t/>
            </a:r>
            <a:endParaRPr sz="1500">
              <a:solidFill>
                <a:srgbClr val="FF0000"/>
              </a:solidFill>
            </a:endParaRPr>
          </a:p>
          <a:p>
            <a:pPr indent="0" lvl="0" marL="0" rtl="0" algn="l">
              <a:spcBef>
                <a:spcPts val="0"/>
              </a:spcBef>
              <a:spcAft>
                <a:spcPts val="0"/>
              </a:spcAft>
              <a:buNone/>
            </a:pPr>
            <a:r>
              <a:rPr lang="en" sz="1500">
                <a:solidFill>
                  <a:srgbClr val="FF0000"/>
                </a:solidFill>
              </a:rPr>
              <a:t>K = (powers of 2, e.g. 32, 64, 128, 512)</a:t>
            </a:r>
            <a:endParaRPr sz="1500">
              <a:solidFill>
                <a:srgbClr val="FF0000"/>
              </a:solidFill>
            </a:endParaRPr>
          </a:p>
          <a:p>
            <a:pPr indent="-323850" lvl="0" marL="457200" rtl="0" algn="l">
              <a:spcBef>
                <a:spcPts val="0"/>
              </a:spcBef>
              <a:spcAft>
                <a:spcPts val="0"/>
              </a:spcAft>
              <a:buClr>
                <a:srgbClr val="FF0000"/>
              </a:buClr>
              <a:buSzPts val="1500"/>
              <a:buChar char="-"/>
            </a:pPr>
            <a:r>
              <a:rPr lang="en" sz="1500">
                <a:solidFill>
                  <a:srgbClr val="FF0000"/>
                </a:solidFill>
              </a:rPr>
              <a:t>F = 3, S = 1, P = 1</a:t>
            </a:r>
            <a:endParaRPr sz="1500">
              <a:solidFill>
                <a:srgbClr val="FF0000"/>
              </a:solidFill>
            </a:endParaRPr>
          </a:p>
          <a:p>
            <a:pPr indent="-323850" lvl="0" marL="457200" rtl="0" algn="l">
              <a:spcBef>
                <a:spcPts val="0"/>
              </a:spcBef>
              <a:spcAft>
                <a:spcPts val="0"/>
              </a:spcAft>
              <a:buClr>
                <a:srgbClr val="FF0000"/>
              </a:buClr>
              <a:buSzPts val="1500"/>
              <a:buChar char="-"/>
            </a:pPr>
            <a:r>
              <a:rPr lang="en" sz="1500">
                <a:solidFill>
                  <a:srgbClr val="FF0000"/>
                </a:solidFill>
              </a:rPr>
              <a:t>F = 5, S = 1, P = 2</a:t>
            </a:r>
            <a:endParaRPr sz="1500">
              <a:solidFill>
                <a:srgbClr val="FF0000"/>
              </a:solidFill>
            </a:endParaRPr>
          </a:p>
          <a:p>
            <a:pPr indent="-323850" lvl="0" marL="457200" rtl="0" algn="l">
              <a:spcBef>
                <a:spcPts val="0"/>
              </a:spcBef>
              <a:spcAft>
                <a:spcPts val="0"/>
              </a:spcAft>
              <a:buClr>
                <a:srgbClr val="FF0000"/>
              </a:buClr>
              <a:buSzPts val="1500"/>
              <a:buChar char="-"/>
            </a:pPr>
            <a:r>
              <a:rPr lang="en" sz="1500">
                <a:solidFill>
                  <a:srgbClr val="FF0000"/>
                </a:solidFill>
              </a:rPr>
              <a:t>F = 5, S = 2, P = ? (whatever fits)</a:t>
            </a:r>
            <a:endParaRPr sz="1500">
              <a:solidFill>
                <a:srgbClr val="FF0000"/>
              </a:solidFill>
            </a:endParaRPr>
          </a:p>
          <a:p>
            <a:pPr indent="-323850" lvl="0" marL="457200" rtl="0" algn="l">
              <a:spcBef>
                <a:spcPts val="0"/>
              </a:spcBef>
              <a:spcAft>
                <a:spcPts val="0"/>
              </a:spcAft>
              <a:buClr>
                <a:srgbClr val="FF0000"/>
              </a:buClr>
              <a:buSzPts val="1500"/>
              <a:buChar char="-"/>
            </a:pPr>
            <a:r>
              <a:rPr lang="en" sz="1500">
                <a:solidFill>
                  <a:srgbClr val="FF0000"/>
                </a:solidFill>
              </a:rPr>
              <a:t>F = 1, S = 1, P = 0</a:t>
            </a:r>
            <a:endParaRPr sz="1500">
              <a:solidFill>
                <a:srgbClr val="FF0000"/>
              </a:solidFill>
            </a:endParaRPr>
          </a:p>
        </p:txBody>
      </p:sp>
      <p:sp>
        <p:nvSpPr>
          <p:cNvPr id="667" name="Google Shape;667;p73"/>
          <p:cNvSpPr/>
          <p:nvPr/>
        </p:nvSpPr>
        <p:spPr>
          <a:xfrm>
            <a:off x="1257000" y="1626700"/>
            <a:ext cx="2966100" cy="9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31" name="Google Shape;13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2" name="Google Shape;132;p29"/>
          <p:cNvPicPr preferRelativeResize="0"/>
          <p:nvPr/>
        </p:nvPicPr>
        <p:blipFill>
          <a:blip r:embed="rId3">
            <a:alphaModFix/>
          </a:blip>
          <a:stretch>
            <a:fillRect/>
          </a:stretch>
        </p:blipFill>
        <p:spPr>
          <a:xfrm>
            <a:off x="3388863" y="1017725"/>
            <a:ext cx="2366267" cy="3973375"/>
          </a:xfrm>
          <a:prstGeom prst="rect">
            <a:avLst/>
          </a:prstGeom>
          <a:noFill/>
          <a:ln>
            <a:noFill/>
          </a:ln>
        </p:spPr>
      </p:pic>
      <p:sp>
        <p:nvSpPr>
          <p:cNvPr id="133" name="Google Shape;133;p29"/>
          <p:cNvSpPr txBox="1"/>
          <p:nvPr/>
        </p:nvSpPr>
        <p:spPr>
          <a:xfrm>
            <a:off x="46325" y="4749900"/>
            <a:ext cx="1427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rPr>
              <a:t>https://xkcd.com/1425/</a:t>
            </a:r>
            <a:endParaRPr sz="9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id="672" name="Google Shape;672;p74"/>
          <p:cNvPicPr preferRelativeResize="0"/>
          <p:nvPr/>
        </p:nvPicPr>
        <p:blipFill>
          <a:blip r:embed="rId3">
            <a:alphaModFix/>
          </a:blip>
          <a:stretch>
            <a:fillRect/>
          </a:stretch>
        </p:blipFill>
        <p:spPr>
          <a:xfrm>
            <a:off x="152400" y="152400"/>
            <a:ext cx="5296228" cy="4838700"/>
          </a:xfrm>
          <a:prstGeom prst="rect">
            <a:avLst/>
          </a:prstGeom>
          <a:noFill/>
          <a:ln>
            <a:noFill/>
          </a:ln>
        </p:spPr>
      </p:pic>
      <p:pic>
        <p:nvPicPr>
          <p:cNvPr id="673" name="Google Shape;673;p74"/>
          <p:cNvPicPr preferRelativeResize="0"/>
          <p:nvPr/>
        </p:nvPicPr>
        <p:blipFill>
          <a:blip r:embed="rId4">
            <a:alphaModFix/>
          </a:blip>
          <a:stretch>
            <a:fillRect/>
          </a:stretch>
        </p:blipFill>
        <p:spPr>
          <a:xfrm>
            <a:off x="3131825" y="1112774"/>
            <a:ext cx="5463549" cy="193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Padding Options</a:t>
            </a:r>
            <a:endParaRPr/>
          </a:p>
        </p:txBody>
      </p:sp>
      <p:pic>
        <p:nvPicPr>
          <p:cNvPr id="679" name="Google Shape;679;p75"/>
          <p:cNvPicPr preferRelativeResize="0"/>
          <p:nvPr/>
        </p:nvPicPr>
        <p:blipFill>
          <a:blip r:embed="rId3">
            <a:alphaModFix/>
          </a:blip>
          <a:stretch>
            <a:fillRect/>
          </a:stretch>
        </p:blipFill>
        <p:spPr>
          <a:xfrm>
            <a:off x="1394288" y="1267097"/>
            <a:ext cx="6355424" cy="2168225"/>
          </a:xfrm>
          <a:prstGeom prst="rect">
            <a:avLst/>
          </a:prstGeom>
          <a:noFill/>
          <a:ln>
            <a:noFill/>
          </a:ln>
        </p:spPr>
      </p:pic>
      <p:sp>
        <p:nvSpPr>
          <p:cNvPr id="680" name="Google Shape;680;p75"/>
          <p:cNvSpPr txBox="1"/>
          <p:nvPr/>
        </p:nvSpPr>
        <p:spPr>
          <a:xfrm>
            <a:off x="1318100" y="3896325"/>
            <a:ext cx="2687700" cy="91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50">
                <a:solidFill>
                  <a:srgbClr val="FFFFFF"/>
                </a:solidFill>
              </a:rPr>
              <a:t>Input width = 13</a:t>
            </a:r>
            <a:endParaRPr sz="1750">
              <a:solidFill>
                <a:srgbClr val="FFFFFF"/>
              </a:solidFill>
            </a:endParaRPr>
          </a:p>
          <a:p>
            <a:pPr indent="0" lvl="0" marL="0" rtl="0" algn="l">
              <a:lnSpc>
                <a:spcPct val="115000"/>
              </a:lnSpc>
              <a:spcBef>
                <a:spcPts val="1700"/>
              </a:spcBef>
              <a:spcAft>
                <a:spcPts val="0"/>
              </a:spcAft>
              <a:buNone/>
            </a:pPr>
            <a:r>
              <a:rPr lang="en" sz="1750">
                <a:solidFill>
                  <a:srgbClr val="FFFFFF"/>
                </a:solidFill>
              </a:rPr>
              <a:t>Filter width = 6</a:t>
            </a:r>
            <a:endParaRPr sz="1750">
              <a:solidFill>
                <a:srgbClr val="FFFFFF"/>
              </a:solidFill>
            </a:endParaRPr>
          </a:p>
          <a:p>
            <a:pPr indent="0" lvl="0" marL="0" rtl="0" algn="l">
              <a:lnSpc>
                <a:spcPct val="115000"/>
              </a:lnSpc>
              <a:spcBef>
                <a:spcPts val="1700"/>
              </a:spcBef>
              <a:spcAft>
                <a:spcPts val="1100"/>
              </a:spcAft>
              <a:buNone/>
            </a:pPr>
            <a:r>
              <a:rPr lang="en" sz="1750">
                <a:solidFill>
                  <a:srgbClr val="FFFFFF"/>
                </a:solidFill>
              </a:rPr>
              <a:t>Stride = 5</a:t>
            </a:r>
            <a:endParaRPr sz="175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6" name="Google Shape;686;p7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Pooling Layer</a:t>
            </a:r>
            <a:endParaRPr b="1">
              <a:latin typeface="Georgia"/>
              <a:ea typeface="Georgia"/>
              <a:cs typeface="Georgia"/>
              <a:sym typeface="Georgia"/>
            </a:endParaRPr>
          </a:p>
        </p:txBody>
      </p:sp>
      <p:sp>
        <p:nvSpPr>
          <p:cNvPr id="687" name="Google Shape;687;p7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688" name="Google Shape;688;p76"/>
          <p:cNvPicPr preferRelativeResize="0"/>
          <p:nvPr/>
        </p:nvPicPr>
        <p:blipFill>
          <a:blip r:embed="rId3">
            <a:alphaModFix/>
          </a:blip>
          <a:stretch>
            <a:fillRect/>
          </a:stretch>
        </p:blipFill>
        <p:spPr>
          <a:xfrm>
            <a:off x="4457150" y="1348125"/>
            <a:ext cx="4246525" cy="3354225"/>
          </a:xfrm>
          <a:prstGeom prst="rect">
            <a:avLst/>
          </a:prstGeom>
          <a:noFill/>
          <a:ln>
            <a:noFill/>
          </a:ln>
        </p:spPr>
      </p:pic>
      <p:sp>
        <p:nvSpPr>
          <p:cNvPr id="689" name="Google Shape;689;p76"/>
          <p:cNvSpPr txBox="1"/>
          <p:nvPr/>
        </p:nvSpPr>
        <p:spPr>
          <a:xfrm>
            <a:off x="222200" y="1508575"/>
            <a:ext cx="4188600" cy="166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makes the representations smaller and more manageable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operates over each activation map independently</a:t>
            </a:r>
            <a:endParaRPr sz="1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5" name="Google Shape;695;p7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696" name="Google Shape;696;p77"/>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graphicFrame>
        <p:nvGraphicFramePr>
          <p:cNvPr id="697" name="Google Shape;697;p77"/>
          <p:cNvGraphicFramePr/>
          <p:nvPr/>
        </p:nvGraphicFramePr>
        <p:xfrm>
          <a:off x="1468738" y="1625000"/>
          <a:ext cx="3000000" cy="3000000"/>
        </p:xfrm>
        <a:graphic>
          <a:graphicData uri="http://schemas.openxmlformats.org/drawingml/2006/table">
            <a:tbl>
              <a:tblPr>
                <a:noFill/>
                <a:tableStyleId>{CF58767A-FD95-47B9-B05C-1A5ED0DAD898}</a:tableStyleId>
              </a:tblPr>
              <a:tblGrid>
                <a:gridCol w="605875"/>
                <a:gridCol w="605875"/>
                <a:gridCol w="605875"/>
                <a:gridCol w="605875"/>
              </a:tblGrid>
              <a:tr h="605875">
                <a:tc>
                  <a:txBody>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lstStyle/>
                    <a:p>
                      <a:pPr indent="0" lvl="0" marL="0" rtl="0" algn="ctr">
                        <a:spcBef>
                          <a:spcPts val="0"/>
                        </a:spcBef>
                        <a:spcAft>
                          <a:spcPts val="0"/>
                        </a:spcAft>
                        <a:buNone/>
                      </a:pPr>
                      <a:r>
                        <a:rPr lang="en" sz="2400"/>
                        <a:t>2</a:t>
                      </a:r>
                      <a:endParaRPr sz="2400"/>
                    </a:p>
                  </a:txBody>
                  <a:tcPr marT="91425" marB="91425" marR="91425" marL="91425">
                    <a:solidFill>
                      <a:srgbClr val="D9EAD3"/>
                    </a:solidFill>
                  </a:tcPr>
                </a:tc>
                <a:tc>
                  <a:txBody>
                    <a:bodyPr/>
                    <a:lstStyle/>
                    <a:p>
                      <a:pPr indent="0" lvl="0" marL="0" rtl="0" algn="ctr">
                        <a:spcBef>
                          <a:spcPts val="0"/>
                        </a:spcBef>
                        <a:spcAft>
                          <a:spcPts val="0"/>
                        </a:spcAft>
                        <a:buNone/>
                      </a:pPr>
                      <a:r>
                        <a:rPr lang="en" sz="2400"/>
                        <a:t>4</a:t>
                      </a:r>
                      <a:endParaRPr sz="2400"/>
                    </a:p>
                  </a:txBody>
                  <a:tcPr marT="91425" marB="91425" marR="91425" marL="91425">
                    <a:solidFill>
                      <a:srgbClr val="D9EAD3"/>
                    </a:solidFill>
                  </a:tcPr>
                </a:tc>
              </a:tr>
              <a:tr h="605875">
                <a:tc>
                  <a:txBody>
                    <a:bodyPr/>
                    <a:lstStyle/>
                    <a:p>
                      <a:pPr indent="0" lvl="0" marL="0" rtl="0" algn="ctr">
                        <a:spcBef>
                          <a:spcPts val="0"/>
                        </a:spcBef>
                        <a:spcAft>
                          <a:spcPts val="0"/>
                        </a:spcAft>
                        <a:buNone/>
                      </a:pPr>
                      <a:r>
                        <a:rPr lang="en" sz="2400"/>
                        <a:t>5</a:t>
                      </a:r>
                      <a:endParaRPr sz="2400"/>
                    </a:p>
                  </a:txBody>
                  <a:tcPr marT="91425" marB="91425" marR="91425" marL="91425">
                    <a:solidFill>
                      <a:srgbClr val="F4CCCC"/>
                    </a:solidFill>
                  </a:tcPr>
                </a:tc>
                <a:tc>
                  <a:txBody>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lstStyle/>
                    <a:p>
                      <a:pPr indent="0" lvl="0" marL="0" rtl="0" algn="ctr">
                        <a:spcBef>
                          <a:spcPts val="0"/>
                        </a:spcBef>
                        <a:spcAft>
                          <a:spcPts val="0"/>
                        </a:spcAft>
                        <a:buNone/>
                      </a:pPr>
                      <a:r>
                        <a:rPr lang="en" sz="2400"/>
                        <a:t>7</a:t>
                      </a:r>
                      <a:endParaRPr sz="2400"/>
                    </a:p>
                  </a:txBody>
                  <a:tcPr marT="91425" marB="91425" marR="91425" marL="91425">
                    <a:solidFill>
                      <a:srgbClr val="D9EAD3"/>
                    </a:solidFill>
                  </a:tcPr>
                </a:tc>
                <a:tc>
                  <a:txBody>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lstStyle/>
                    <a:p>
                      <a:pPr indent="0" lvl="0" marL="0" rtl="0" algn="ctr">
                        <a:spcBef>
                          <a:spcPts val="0"/>
                        </a:spcBef>
                        <a:spcAft>
                          <a:spcPts val="0"/>
                        </a:spcAft>
                        <a:buNone/>
                      </a:pPr>
                      <a:r>
                        <a:rPr lang="en" sz="2400"/>
                        <a:t>1</a:t>
                      </a:r>
                      <a:endParaRPr sz="2400"/>
                    </a:p>
                  </a:txBody>
                  <a:tcPr marT="91425" marB="91425" marR="91425" marL="91425">
                    <a:solidFill>
                      <a:srgbClr val="C9DAF8"/>
                    </a:solidFill>
                  </a:tcPr>
                </a:tc>
                <a:tc>
                  <a:txBody>
                    <a:bodyPr/>
                    <a:lstStyle/>
                    <a:p>
                      <a:pPr indent="0" lvl="0" marL="0" rtl="0" algn="ctr">
                        <a:spcBef>
                          <a:spcPts val="0"/>
                        </a:spcBef>
                        <a:spcAft>
                          <a:spcPts val="0"/>
                        </a:spcAft>
                        <a:buNone/>
                      </a:pPr>
                      <a:r>
                        <a:rPr lang="en" sz="2400"/>
                        <a:t>0</a:t>
                      </a:r>
                      <a:endParaRPr sz="2400"/>
                    </a:p>
                  </a:txBody>
                  <a:tcPr marT="91425" marB="91425" marR="91425" marL="91425">
                    <a:solidFill>
                      <a:srgbClr val="C9DAF8"/>
                    </a:solidFill>
                  </a:tcPr>
                </a:tc>
              </a:tr>
              <a:tr h="605875">
                <a:tc>
                  <a:txBody>
                    <a:bodyPr/>
                    <a:lstStyle/>
                    <a:p>
                      <a:pPr indent="0" lvl="0" marL="0" rtl="0" algn="ctr">
                        <a:spcBef>
                          <a:spcPts val="0"/>
                        </a:spcBef>
                        <a:spcAft>
                          <a:spcPts val="0"/>
                        </a:spcAft>
                        <a:buNone/>
                      </a:pPr>
                      <a:r>
                        <a:rPr lang="en" sz="2400"/>
                        <a:t>1</a:t>
                      </a:r>
                      <a:endParaRPr sz="2400"/>
                    </a:p>
                  </a:txBody>
                  <a:tcPr marT="91425" marB="91425" marR="91425" marL="91425">
                    <a:solidFill>
                      <a:srgbClr val="FFF2CC"/>
                    </a:solidFill>
                  </a:tcPr>
                </a:tc>
                <a:tc>
                  <a:txBody>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lstStyle/>
                    <a:p>
                      <a:pPr indent="0" lvl="0" marL="0" rtl="0" algn="ctr">
                        <a:spcBef>
                          <a:spcPts val="0"/>
                        </a:spcBef>
                        <a:spcAft>
                          <a:spcPts val="0"/>
                        </a:spcAft>
                        <a:buNone/>
                      </a:pPr>
                      <a:r>
                        <a:rPr lang="en" sz="2400"/>
                        <a:t>3</a:t>
                      </a:r>
                      <a:endParaRPr sz="2400"/>
                    </a:p>
                  </a:txBody>
                  <a:tcPr marT="91425" marB="91425" marR="91425" marL="91425">
                    <a:solidFill>
                      <a:srgbClr val="C9DAF8"/>
                    </a:solidFill>
                  </a:tcPr>
                </a:tc>
                <a:tc>
                  <a:txBody>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
        <p:nvSpPr>
          <p:cNvPr id="698" name="Google Shape;698;p77"/>
          <p:cNvSpPr txBox="1"/>
          <p:nvPr/>
        </p:nvSpPr>
        <p:spPr>
          <a:xfrm>
            <a:off x="1448088" y="1115425"/>
            <a:ext cx="26172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Single depth slice</a:t>
            </a:r>
            <a:endParaRPr sz="2400">
              <a:solidFill>
                <a:srgbClr val="FFFFFF"/>
              </a:solidFill>
            </a:endParaRPr>
          </a:p>
        </p:txBody>
      </p:sp>
      <p:cxnSp>
        <p:nvCxnSpPr>
          <p:cNvPr id="699" name="Google Shape;699;p77"/>
          <p:cNvCxnSpPr/>
          <p:nvPr/>
        </p:nvCxnSpPr>
        <p:spPr>
          <a:xfrm rot="10800000">
            <a:off x="1159163" y="1654750"/>
            <a:ext cx="0" cy="2364000"/>
          </a:xfrm>
          <a:prstGeom prst="straightConnector1">
            <a:avLst/>
          </a:prstGeom>
          <a:noFill/>
          <a:ln cap="flat" cmpd="sng" w="19050">
            <a:solidFill>
              <a:srgbClr val="FFFFFF"/>
            </a:solidFill>
            <a:prstDash val="solid"/>
            <a:round/>
            <a:headEnd len="med" w="med" type="none"/>
            <a:tailEnd len="med" w="med" type="triangle"/>
          </a:ln>
        </p:spPr>
      </p:cxnSp>
      <p:sp>
        <p:nvSpPr>
          <p:cNvPr id="700" name="Google Shape;700;p77"/>
          <p:cNvSpPr txBox="1"/>
          <p:nvPr/>
        </p:nvSpPr>
        <p:spPr>
          <a:xfrm>
            <a:off x="793763" y="1779125"/>
            <a:ext cx="3897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x</a:t>
            </a:r>
            <a:endParaRPr sz="2400">
              <a:solidFill>
                <a:srgbClr val="FFFFFF"/>
              </a:solidFill>
            </a:endParaRPr>
          </a:p>
        </p:txBody>
      </p:sp>
      <p:cxnSp>
        <p:nvCxnSpPr>
          <p:cNvPr id="701" name="Google Shape;701;p77"/>
          <p:cNvCxnSpPr/>
          <p:nvPr/>
        </p:nvCxnSpPr>
        <p:spPr>
          <a:xfrm>
            <a:off x="1442238" y="4365975"/>
            <a:ext cx="2476500" cy="0"/>
          </a:xfrm>
          <a:prstGeom prst="straightConnector1">
            <a:avLst/>
          </a:prstGeom>
          <a:noFill/>
          <a:ln cap="flat" cmpd="sng" w="19050">
            <a:solidFill>
              <a:srgbClr val="FFFFFF"/>
            </a:solidFill>
            <a:prstDash val="solid"/>
            <a:round/>
            <a:headEnd len="med" w="med" type="none"/>
            <a:tailEnd len="med" w="med" type="triangle"/>
          </a:ln>
        </p:spPr>
      </p:cxnSp>
      <p:sp>
        <p:nvSpPr>
          <p:cNvPr id="702" name="Google Shape;702;p77"/>
          <p:cNvSpPr txBox="1"/>
          <p:nvPr/>
        </p:nvSpPr>
        <p:spPr>
          <a:xfrm>
            <a:off x="3394513" y="4296325"/>
            <a:ext cx="3897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a:t>
            </a:r>
            <a:endParaRPr sz="2400">
              <a:solidFill>
                <a:srgbClr val="FFFFFF"/>
              </a:solidFill>
            </a:endParaRPr>
          </a:p>
        </p:txBody>
      </p:sp>
      <p:cxnSp>
        <p:nvCxnSpPr>
          <p:cNvPr id="703" name="Google Shape;703;p77"/>
          <p:cNvCxnSpPr/>
          <p:nvPr/>
        </p:nvCxnSpPr>
        <p:spPr>
          <a:xfrm>
            <a:off x="4269938" y="2836750"/>
            <a:ext cx="2032800" cy="0"/>
          </a:xfrm>
          <a:prstGeom prst="straightConnector1">
            <a:avLst/>
          </a:prstGeom>
          <a:noFill/>
          <a:ln cap="flat" cmpd="sng" w="19050">
            <a:solidFill>
              <a:srgbClr val="FFFFFF"/>
            </a:solidFill>
            <a:prstDash val="solid"/>
            <a:round/>
            <a:headEnd len="med" w="med" type="none"/>
            <a:tailEnd len="med" w="med" type="triangle"/>
          </a:ln>
        </p:spPr>
      </p:cxnSp>
      <p:sp>
        <p:nvSpPr>
          <p:cNvPr id="704" name="Google Shape;704;p77"/>
          <p:cNvSpPr txBox="1"/>
          <p:nvPr/>
        </p:nvSpPr>
        <p:spPr>
          <a:xfrm>
            <a:off x="4177513" y="2003825"/>
            <a:ext cx="2675700" cy="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max pool with </a:t>
            </a:r>
            <a:endParaRPr sz="1800">
              <a:solidFill>
                <a:srgbClr val="FFFFFF"/>
              </a:solidFill>
            </a:endParaRPr>
          </a:p>
          <a:p>
            <a:pPr indent="0" lvl="0" marL="0" rtl="0" algn="l">
              <a:spcBef>
                <a:spcPts val="0"/>
              </a:spcBef>
              <a:spcAft>
                <a:spcPts val="0"/>
              </a:spcAft>
              <a:buNone/>
            </a:pPr>
            <a:r>
              <a:rPr lang="en" sz="1800">
                <a:solidFill>
                  <a:srgbClr val="FFFFFF"/>
                </a:solidFill>
              </a:rPr>
              <a:t>2x2 filters and stride 2</a:t>
            </a:r>
            <a:endParaRPr sz="1800">
              <a:solidFill>
                <a:srgbClr val="FFFFFF"/>
              </a:solidFill>
            </a:endParaRPr>
          </a:p>
        </p:txBody>
      </p:sp>
      <p:graphicFrame>
        <p:nvGraphicFramePr>
          <p:cNvPr id="705" name="Google Shape;705;p77"/>
          <p:cNvGraphicFramePr/>
          <p:nvPr/>
        </p:nvGraphicFramePr>
        <p:xfrm>
          <a:off x="7138488" y="2191925"/>
          <a:ext cx="3000000" cy="3000000"/>
        </p:xfrm>
        <a:graphic>
          <a:graphicData uri="http://schemas.openxmlformats.org/drawingml/2006/table">
            <a:tbl>
              <a:tblPr>
                <a:noFill/>
                <a:tableStyleId>{CF58767A-FD95-47B9-B05C-1A5ED0DAD898}</a:tableStyleId>
              </a:tblPr>
              <a:tblGrid>
                <a:gridCol w="605875"/>
                <a:gridCol w="605875"/>
              </a:tblGrid>
              <a:tr h="605875">
                <a:tc>
                  <a:txBody>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1" name="Google Shape;711;p7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712" name="Google Shape;712;p78"/>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13" name="Google Shape;713;p78"/>
          <p:cNvPicPr preferRelativeResize="0"/>
          <p:nvPr/>
        </p:nvPicPr>
        <p:blipFill>
          <a:blip r:embed="rId3">
            <a:alphaModFix/>
          </a:blip>
          <a:stretch>
            <a:fillRect/>
          </a:stretch>
        </p:blipFill>
        <p:spPr>
          <a:xfrm>
            <a:off x="377563" y="1392588"/>
            <a:ext cx="5343525" cy="2362200"/>
          </a:xfrm>
          <a:prstGeom prst="rect">
            <a:avLst/>
          </a:prstGeom>
          <a:noFill/>
          <a:ln>
            <a:noFill/>
          </a:ln>
        </p:spPr>
      </p:pic>
      <p:sp>
        <p:nvSpPr>
          <p:cNvPr id="714" name="Google Shape;714;p78"/>
          <p:cNvSpPr txBox="1"/>
          <p:nvPr/>
        </p:nvSpPr>
        <p:spPr>
          <a:xfrm>
            <a:off x="5852800" y="1260113"/>
            <a:ext cx="3029400" cy="31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Common settings:</a:t>
            </a:r>
            <a:endParaRPr sz="1800">
              <a:solidFill>
                <a:srgbClr val="FF0000"/>
              </a:solidFill>
            </a:endParaRPr>
          </a:p>
          <a:p>
            <a:pPr indent="0" lvl="0" marL="0" rtl="0" algn="l">
              <a:spcBef>
                <a:spcPts val="0"/>
              </a:spcBef>
              <a:spcAft>
                <a:spcPts val="0"/>
              </a:spcAft>
              <a:buNone/>
            </a:pPr>
            <a:r>
              <a:t/>
            </a:r>
            <a:endParaRPr sz="1800">
              <a:solidFill>
                <a:srgbClr val="FF0000"/>
              </a:solidFill>
            </a:endParaRPr>
          </a:p>
          <a:p>
            <a:pPr indent="0" lvl="0" marL="0" rtl="0" algn="l">
              <a:spcBef>
                <a:spcPts val="0"/>
              </a:spcBef>
              <a:spcAft>
                <a:spcPts val="0"/>
              </a:spcAft>
              <a:buNone/>
            </a:pPr>
            <a:r>
              <a:rPr lang="en" sz="1800">
                <a:solidFill>
                  <a:srgbClr val="FF0000"/>
                </a:solidFill>
              </a:rPr>
              <a:t>F = 2, S = 2</a:t>
            </a:r>
            <a:endParaRPr sz="1800">
              <a:solidFill>
                <a:srgbClr val="FF0000"/>
              </a:solidFill>
            </a:endParaRPr>
          </a:p>
          <a:p>
            <a:pPr indent="0" lvl="0" marL="0" rtl="0" algn="l">
              <a:spcBef>
                <a:spcPts val="0"/>
              </a:spcBef>
              <a:spcAft>
                <a:spcPts val="0"/>
              </a:spcAft>
              <a:buNone/>
            </a:pPr>
            <a:r>
              <a:rPr lang="en" sz="1800">
                <a:solidFill>
                  <a:srgbClr val="FF0000"/>
                </a:solidFill>
              </a:rPr>
              <a:t>F = 3, S = 2</a:t>
            </a:r>
            <a:endParaRPr sz="180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7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7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LeNet-5 </a:t>
            </a:r>
            <a:r>
              <a:rPr lang="en" sz="1100">
                <a:latin typeface="Georgia"/>
                <a:ea typeface="Georgia"/>
                <a:cs typeface="Georgia"/>
                <a:sym typeface="Georgia"/>
              </a:rPr>
              <a:t>[LeCun et al., 1998]</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21" name="Google Shape;721;p79"/>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22" name="Google Shape;722;p79"/>
          <p:cNvPicPr preferRelativeResize="0"/>
          <p:nvPr/>
        </p:nvPicPr>
        <p:blipFill>
          <a:blip r:embed="rId3">
            <a:alphaModFix/>
          </a:blip>
          <a:stretch>
            <a:fillRect/>
          </a:stretch>
        </p:blipFill>
        <p:spPr>
          <a:xfrm>
            <a:off x="249400" y="1243725"/>
            <a:ext cx="8645224" cy="2380575"/>
          </a:xfrm>
          <a:prstGeom prst="rect">
            <a:avLst/>
          </a:prstGeom>
          <a:noFill/>
          <a:ln>
            <a:noFill/>
          </a:ln>
        </p:spPr>
      </p:pic>
      <p:sp>
        <p:nvSpPr>
          <p:cNvPr id="723" name="Google Shape;723;p79"/>
          <p:cNvSpPr txBox="1"/>
          <p:nvPr/>
        </p:nvSpPr>
        <p:spPr>
          <a:xfrm>
            <a:off x="249400" y="3707850"/>
            <a:ext cx="6631200" cy="8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B Garamond"/>
                <a:ea typeface="EB Garamond"/>
                <a:cs typeface="EB Garamond"/>
                <a:sym typeface="EB Garamond"/>
              </a:rPr>
              <a:t>Conv filters were 5x5, applied at stride 1</a:t>
            </a:r>
            <a:endParaRPr>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a:solidFill>
                  <a:srgbClr val="FFFFFF"/>
                </a:solidFill>
                <a:latin typeface="EB Garamond"/>
                <a:ea typeface="EB Garamond"/>
                <a:cs typeface="EB Garamond"/>
                <a:sym typeface="EB Garamond"/>
              </a:rPr>
              <a:t>Subsampling (Pooling) layers were 2x2 applied at stride 2</a:t>
            </a:r>
            <a:endParaRPr>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a:solidFill>
                  <a:srgbClr val="FFFFFF"/>
                </a:solidFill>
                <a:latin typeface="EB Garamond"/>
                <a:ea typeface="EB Garamond"/>
                <a:cs typeface="EB Garamond"/>
                <a:sym typeface="EB Garamond"/>
              </a:rPr>
              <a:t>i.e. architecture is [CONV-POOL-CONV-POOL-CONV-FC]</a:t>
            </a:r>
            <a:endParaRPr>
              <a:solidFill>
                <a:srgbClr val="FFFFFF"/>
              </a:solidFill>
              <a:latin typeface="EB Garamond"/>
              <a:ea typeface="EB Garamond"/>
              <a:cs typeface="EB Garamond"/>
              <a:sym typeface="EB Garamo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8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9" name="Google Shape;729;p8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AlexNet </a:t>
            </a:r>
            <a:r>
              <a:rPr lang="en" sz="1100">
                <a:latin typeface="Georgia"/>
                <a:ea typeface="Georgia"/>
                <a:cs typeface="Georgia"/>
                <a:sym typeface="Georgia"/>
              </a:rPr>
              <a:t>[</a:t>
            </a:r>
            <a:r>
              <a:rPr lang="en" sz="1100">
                <a:latin typeface="Georgia"/>
                <a:ea typeface="Georgia"/>
                <a:cs typeface="Georgia"/>
                <a:sym typeface="Georgia"/>
              </a:rPr>
              <a:t>Krizhevsky et al. 2012</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30" name="Google Shape;730;p80"/>
          <p:cNvSpPr txBox="1"/>
          <p:nvPr/>
        </p:nvSpPr>
        <p:spPr>
          <a:xfrm>
            <a:off x="6582575" y="4774225"/>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31" name="Google Shape;731;p80"/>
          <p:cNvPicPr preferRelativeResize="0"/>
          <p:nvPr/>
        </p:nvPicPr>
        <p:blipFill>
          <a:blip r:embed="rId3">
            <a:alphaModFix/>
          </a:blip>
          <a:stretch>
            <a:fillRect/>
          </a:stretch>
        </p:blipFill>
        <p:spPr>
          <a:xfrm>
            <a:off x="4382225" y="1840375"/>
            <a:ext cx="4761774" cy="1592750"/>
          </a:xfrm>
          <a:prstGeom prst="rect">
            <a:avLst/>
          </a:prstGeom>
          <a:noFill/>
          <a:ln>
            <a:noFill/>
          </a:ln>
        </p:spPr>
      </p:pic>
      <p:sp>
        <p:nvSpPr>
          <p:cNvPr id="732" name="Google Shape;732;p80"/>
          <p:cNvSpPr txBox="1"/>
          <p:nvPr/>
        </p:nvSpPr>
        <p:spPr>
          <a:xfrm>
            <a:off x="130025" y="1193850"/>
            <a:ext cx="4308000" cy="3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EB Garamond"/>
                <a:ea typeface="EB Garamond"/>
                <a:cs typeface="EB Garamond"/>
                <a:sym typeface="EB Garamond"/>
              </a:rPr>
              <a:t>Full (simplified) AlexNet architecture</a:t>
            </a:r>
            <a:endParaRPr b="1" sz="16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b="1"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[227x227x3] INPUT</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[55x55x96] </a:t>
            </a:r>
            <a:r>
              <a:rPr lang="en" sz="1500">
                <a:solidFill>
                  <a:srgbClr val="FF00FF"/>
                </a:solidFill>
                <a:latin typeface="EB Garamond"/>
                <a:ea typeface="EB Garamond"/>
                <a:cs typeface="EB Garamond"/>
                <a:sym typeface="EB Garamond"/>
              </a:rPr>
              <a:t>CONV1</a:t>
            </a:r>
            <a:r>
              <a:rPr lang="en" sz="1500">
                <a:solidFill>
                  <a:srgbClr val="FFFFFF"/>
                </a:solidFill>
                <a:latin typeface="EB Garamond"/>
                <a:ea typeface="EB Garamond"/>
                <a:cs typeface="EB Garamond"/>
                <a:sym typeface="EB Garamond"/>
              </a:rPr>
              <a:t>: 96 11x11 filters at stride 4, pad 0</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6"/>
                </a:solidFill>
                <a:latin typeface="EB Garamond"/>
                <a:ea typeface="EB Garamond"/>
                <a:cs typeface="EB Garamond"/>
                <a:sym typeface="EB Garamond"/>
              </a:rPr>
              <a:t>MAX POOL1</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4"/>
                </a:solidFill>
                <a:latin typeface="EB Garamond"/>
                <a:ea typeface="EB Garamond"/>
                <a:cs typeface="EB Garamond"/>
                <a:sym typeface="EB Garamond"/>
              </a:rPr>
              <a:t>NORM1</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[27x27x256] </a:t>
            </a:r>
            <a:r>
              <a:rPr lang="en" sz="1500">
                <a:solidFill>
                  <a:srgbClr val="FF00FF"/>
                </a:solidFill>
                <a:latin typeface="EB Garamond"/>
                <a:ea typeface="EB Garamond"/>
                <a:cs typeface="EB Garamond"/>
                <a:sym typeface="EB Garamond"/>
              </a:rPr>
              <a:t>CONV2</a:t>
            </a:r>
            <a:r>
              <a:rPr lang="en" sz="1500">
                <a:solidFill>
                  <a:srgbClr val="FFFFFF"/>
                </a:solidFill>
                <a:latin typeface="EB Garamond"/>
                <a:ea typeface="EB Garamond"/>
                <a:cs typeface="EB Garamond"/>
                <a:sym typeface="EB Garamond"/>
              </a:rPr>
              <a:t>: 256 5x5 filters at stride 1, pad 2</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6"/>
                </a:solidFill>
                <a:latin typeface="EB Garamond"/>
                <a:ea typeface="EB Garamond"/>
                <a:cs typeface="EB Garamond"/>
                <a:sym typeface="EB Garamond"/>
              </a:rPr>
              <a:t>MAX POOL2</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4"/>
                </a:solidFill>
                <a:latin typeface="EB Garamond"/>
                <a:ea typeface="EB Garamond"/>
                <a:cs typeface="EB Garamond"/>
                <a:sym typeface="EB Garamond"/>
              </a:rPr>
              <a:t>NORM2</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CONV3</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CONV4</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rgbClr val="FF00FF"/>
                </a:solidFill>
                <a:latin typeface="EB Garamond"/>
                <a:ea typeface="EB Garamond"/>
                <a:cs typeface="EB Garamond"/>
                <a:sym typeface="EB Garamond"/>
              </a:rPr>
              <a:t>CONV5</a:t>
            </a:r>
            <a:r>
              <a:rPr lang="en" sz="1500">
                <a:solidFill>
                  <a:srgbClr val="FFFFFF"/>
                </a:solidFill>
                <a:latin typeface="EB Garamond"/>
                <a:ea typeface="EB Garamond"/>
                <a:cs typeface="EB Garamond"/>
                <a:sym typeface="EB Garamond"/>
              </a:rPr>
              <a:t>: 256 3x3 filters at stride 1, pad 1</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[6x6x256] </a:t>
            </a:r>
            <a:r>
              <a:rPr lang="en" sz="1500">
                <a:solidFill>
                  <a:schemeClr val="accent6"/>
                </a:solidFill>
                <a:latin typeface="EB Garamond"/>
                <a:ea typeface="EB Garamond"/>
                <a:cs typeface="EB Garamond"/>
                <a:sym typeface="EB Garamond"/>
              </a:rPr>
              <a:t>MAX POOL3</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FC6</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FC7</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[1000] </a:t>
            </a:r>
            <a:r>
              <a:rPr lang="en" sz="1500">
                <a:solidFill>
                  <a:schemeClr val="accent5"/>
                </a:solidFill>
                <a:latin typeface="EB Garamond"/>
                <a:ea typeface="EB Garamond"/>
                <a:cs typeface="EB Garamond"/>
                <a:sym typeface="EB Garamond"/>
              </a:rPr>
              <a:t>FC8</a:t>
            </a:r>
            <a:r>
              <a:rPr lang="en" sz="1500">
                <a:solidFill>
                  <a:srgbClr val="FFFFFF"/>
                </a:solidFill>
                <a:latin typeface="EB Garamond"/>
                <a:ea typeface="EB Garamond"/>
                <a:cs typeface="EB Garamond"/>
                <a:sym typeface="EB Garamond"/>
              </a:rPr>
              <a:t>: 1000 neurons (class scores)</a:t>
            </a:r>
            <a:endParaRPr sz="1500">
              <a:solidFill>
                <a:srgbClr val="FFFFFF"/>
              </a:solidFill>
              <a:latin typeface="EB Garamond"/>
              <a:ea typeface="EB Garamond"/>
              <a:cs typeface="EB Garamond"/>
              <a:sym typeface="EB Garamo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8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8" name="Google Shape;738;p8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VGGNet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Simonyan and Zisserman,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739" name="Google Shape;739;p81"/>
          <p:cNvPicPr preferRelativeResize="0"/>
          <p:nvPr/>
        </p:nvPicPr>
        <p:blipFill>
          <a:blip r:embed="rId3">
            <a:alphaModFix/>
          </a:blip>
          <a:stretch>
            <a:fillRect/>
          </a:stretch>
        </p:blipFill>
        <p:spPr>
          <a:xfrm>
            <a:off x="4795199" y="940632"/>
            <a:ext cx="3593700" cy="4165718"/>
          </a:xfrm>
          <a:prstGeom prst="rect">
            <a:avLst/>
          </a:prstGeom>
          <a:noFill/>
          <a:ln>
            <a:noFill/>
          </a:ln>
        </p:spPr>
      </p:pic>
      <p:cxnSp>
        <p:nvCxnSpPr>
          <p:cNvPr id="740" name="Google Shape;740;p81"/>
          <p:cNvCxnSpPr/>
          <p:nvPr/>
        </p:nvCxnSpPr>
        <p:spPr>
          <a:xfrm flipH="1" rot="10800000">
            <a:off x="2720325" y="2186350"/>
            <a:ext cx="4391400" cy="687000"/>
          </a:xfrm>
          <a:prstGeom prst="straightConnector1">
            <a:avLst/>
          </a:prstGeom>
          <a:noFill/>
          <a:ln cap="flat" cmpd="sng" w="19050">
            <a:solidFill>
              <a:schemeClr val="accent4"/>
            </a:solidFill>
            <a:prstDash val="solid"/>
            <a:round/>
            <a:headEnd len="med" w="med" type="none"/>
            <a:tailEnd len="med" w="med" type="triangle"/>
          </a:ln>
        </p:spPr>
      </p:cxnSp>
      <p:sp>
        <p:nvSpPr>
          <p:cNvPr id="741" name="Google Shape;741;p81"/>
          <p:cNvSpPr txBox="1"/>
          <p:nvPr/>
        </p:nvSpPr>
        <p:spPr>
          <a:xfrm>
            <a:off x="1166749" y="2791850"/>
            <a:ext cx="17022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9900"/>
                </a:solidFill>
                <a:latin typeface="EB Garamond"/>
                <a:ea typeface="EB Garamond"/>
                <a:cs typeface="EB Garamond"/>
                <a:sym typeface="EB Garamond"/>
              </a:rPr>
              <a:t>best model</a:t>
            </a:r>
            <a:endParaRPr sz="2400">
              <a:solidFill>
                <a:srgbClr val="FF9900"/>
              </a:solidFill>
              <a:latin typeface="EB Garamond"/>
              <a:ea typeface="EB Garamond"/>
              <a:cs typeface="EB Garamond"/>
              <a:sym typeface="EB Garamond"/>
            </a:endParaRPr>
          </a:p>
        </p:txBody>
      </p:sp>
      <p:sp>
        <p:nvSpPr>
          <p:cNvPr id="742" name="Google Shape;742;p81"/>
          <p:cNvSpPr txBox="1"/>
          <p:nvPr/>
        </p:nvSpPr>
        <p:spPr>
          <a:xfrm>
            <a:off x="143100" y="1210625"/>
            <a:ext cx="3988500" cy="13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Only 3x3 CONV stride 1, pad 1</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and  2x2 MAX POOL stride 2</a:t>
            </a:r>
            <a:endParaRPr sz="1800">
              <a:solidFill>
                <a:srgbClr val="FFFFFF"/>
              </a:solidFill>
              <a:latin typeface="EB Garamond"/>
              <a:ea typeface="EB Garamond"/>
              <a:cs typeface="EB Garamond"/>
              <a:sym typeface="EB Garamond"/>
            </a:endParaRPr>
          </a:p>
        </p:txBody>
      </p:sp>
      <p:sp>
        <p:nvSpPr>
          <p:cNvPr id="743" name="Google Shape;743;p81"/>
          <p:cNvSpPr txBox="1"/>
          <p:nvPr/>
        </p:nvSpPr>
        <p:spPr>
          <a:xfrm>
            <a:off x="404638" y="3771625"/>
            <a:ext cx="46209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11.2% top 5 error in ILSVRC 2013</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-&gt; 7.3% top 5 error</a:t>
            </a:r>
            <a:endParaRPr sz="1800">
              <a:solidFill>
                <a:srgbClr val="FFFFFF"/>
              </a:solidFill>
              <a:latin typeface="EB Garamond"/>
              <a:ea typeface="EB Garamond"/>
              <a:cs typeface="EB Garamond"/>
              <a:sym typeface="EB Garamond"/>
            </a:endParaRPr>
          </a:p>
        </p:txBody>
      </p:sp>
      <p:sp>
        <p:nvSpPr>
          <p:cNvPr id="744" name="Google Shape;744;p8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45" name="Google Shape;745;p81"/>
          <p:cNvSpPr/>
          <p:nvPr/>
        </p:nvSpPr>
        <p:spPr>
          <a:xfrm>
            <a:off x="7164226" y="989600"/>
            <a:ext cx="616200" cy="2951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8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1" name="Google Shape;751;p8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GoogLeNet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Szegedy et al.,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52" name="Google Shape;752;p8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53" name="Google Shape;753;p82"/>
          <p:cNvPicPr preferRelativeResize="0"/>
          <p:nvPr/>
        </p:nvPicPr>
        <p:blipFill>
          <a:blip r:embed="rId3">
            <a:alphaModFix/>
          </a:blip>
          <a:stretch>
            <a:fillRect/>
          </a:stretch>
        </p:blipFill>
        <p:spPr>
          <a:xfrm>
            <a:off x="0" y="967685"/>
            <a:ext cx="9143998" cy="2691580"/>
          </a:xfrm>
          <a:prstGeom prst="rect">
            <a:avLst/>
          </a:prstGeom>
          <a:noFill/>
          <a:ln>
            <a:noFill/>
          </a:ln>
        </p:spPr>
      </p:pic>
      <p:pic>
        <p:nvPicPr>
          <p:cNvPr id="754" name="Google Shape;754;p82"/>
          <p:cNvPicPr preferRelativeResize="0"/>
          <p:nvPr/>
        </p:nvPicPr>
        <p:blipFill rotWithShape="1">
          <a:blip r:embed="rId4">
            <a:alphaModFix/>
          </a:blip>
          <a:srcRect b="0" l="0" r="0" t="0"/>
          <a:stretch/>
        </p:blipFill>
        <p:spPr>
          <a:xfrm>
            <a:off x="5232860" y="3128175"/>
            <a:ext cx="3911140" cy="2015325"/>
          </a:xfrm>
          <a:prstGeom prst="rect">
            <a:avLst/>
          </a:prstGeom>
          <a:noFill/>
          <a:ln>
            <a:noFill/>
          </a:ln>
        </p:spPr>
      </p:pic>
      <p:sp>
        <p:nvSpPr>
          <p:cNvPr id="755" name="Google Shape;755;p82"/>
          <p:cNvSpPr txBox="1"/>
          <p:nvPr/>
        </p:nvSpPr>
        <p:spPr>
          <a:xfrm>
            <a:off x="1156575" y="3949725"/>
            <a:ext cx="37533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EB Garamond"/>
                <a:ea typeface="EB Garamond"/>
                <a:cs typeface="EB Garamond"/>
                <a:sym typeface="EB Garamond"/>
              </a:rPr>
              <a:t>Inception module</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ILSVRC 2014 winner (6.7% top 5 error)</a:t>
            </a:r>
            <a:endParaRPr sz="18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83"/>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1" name="Google Shape;761;p8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ResNet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He et al., 2015</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62" name="Google Shape;762;p83"/>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63" name="Google Shape;763;p83"/>
          <p:cNvPicPr preferRelativeResize="0"/>
          <p:nvPr/>
        </p:nvPicPr>
        <p:blipFill>
          <a:blip r:embed="rId3">
            <a:alphaModFix/>
          </a:blip>
          <a:stretch>
            <a:fillRect/>
          </a:stretch>
        </p:blipFill>
        <p:spPr>
          <a:xfrm>
            <a:off x="213972" y="989600"/>
            <a:ext cx="2731828" cy="4153900"/>
          </a:xfrm>
          <a:prstGeom prst="rect">
            <a:avLst/>
          </a:prstGeom>
          <a:noFill/>
          <a:ln>
            <a:noFill/>
          </a:ln>
        </p:spPr>
      </p:pic>
      <p:cxnSp>
        <p:nvCxnSpPr>
          <p:cNvPr id="764" name="Google Shape;764;p83"/>
          <p:cNvCxnSpPr/>
          <p:nvPr/>
        </p:nvCxnSpPr>
        <p:spPr>
          <a:xfrm flipH="1" rot="10800000">
            <a:off x="2256125" y="1638475"/>
            <a:ext cx="1596300" cy="1114200"/>
          </a:xfrm>
          <a:prstGeom prst="straightConnector1">
            <a:avLst/>
          </a:prstGeom>
          <a:noFill/>
          <a:ln cap="flat" cmpd="sng" w="9525">
            <a:solidFill>
              <a:schemeClr val="accent4"/>
            </a:solidFill>
            <a:prstDash val="solid"/>
            <a:round/>
            <a:headEnd len="med" w="med" type="none"/>
            <a:tailEnd len="med" w="med" type="triangle"/>
          </a:ln>
        </p:spPr>
      </p:cxnSp>
      <p:sp>
        <p:nvSpPr>
          <p:cNvPr id="765" name="Google Shape;765;p83"/>
          <p:cNvSpPr txBox="1"/>
          <p:nvPr/>
        </p:nvSpPr>
        <p:spPr>
          <a:xfrm>
            <a:off x="3852416" y="1100841"/>
            <a:ext cx="23049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EB Garamond"/>
                <a:ea typeface="EB Garamond"/>
                <a:cs typeface="EB Garamond"/>
                <a:sym typeface="EB Garamond"/>
              </a:rPr>
              <a:t>spatial dimension only 56x56!</a:t>
            </a:r>
            <a:endParaRPr sz="1800">
              <a:solidFill>
                <a:schemeClr val="accent4"/>
              </a:solidFill>
              <a:latin typeface="EB Garamond"/>
              <a:ea typeface="EB Garamond"/>
              <a:cs typeface="EB Garamond"/>
              <a:sym typeface="EB Garamond"/>
            </a:endParaRPr>
          </a:p>
        </p:txBody>
      </p:sp>
      <p:pic>
        <p:nvPicPr>
          <p:cNvPr id="766" name="Google Shape;766;p83"/>
          <p:cNvPicPr preferRelativeResize="0"/>
          <p:nvPr/>
        </p:nvPicPr>
        <p:blipFill>
          <a:blip r:embed="rId4">
            <a:alphaModFix/>
          </a:blip>
          <a:stretch>
            <a:fillRect/>
          </a:stretch>
        </p:blipFill>
        <p:spPr>
          <a:xfrm>
            <a:off x="4018475" y="2355516"/>
            <a:ext cx="3263110" cy="17570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30"/>
          <p:cNvPicPr preferRelativeResize="0"/>
          <p:nvPr/>
        </p:nvPicPr>
        <p:blipFill>
          <a:blip r:embed="rId3">
            <a:alphaModFix/>
          </a:blip>
          <a:stretch>
            <a:fillRect/>
          </a:stretch>
        </p:blipFill>
        <p:spPr>
          <a:xfrm>
            <a:off x="943138" y="0"/>
            <a:ext cx="7384185"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84"/>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2" name="Google Shape;772;p84"/>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73" name="Google Shape;773;p84"/>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74" name="Google Shape;774;p84"/>
          <p:cNvSpPr txBox="1"/>
          <p:nvPr/>
        </p:nvSpPr>
        <p:spPr>
          <a:xfrm>
            <a:off x="6107075" y="3666525"/>
            <a:ext cx="24885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EB Garamond"/>
                <a:ea typeface="EB Garamond"/>
                <a:cs typeface="EB Garamond"/>
                <a:sym typeface="EB Garamond"/>
              </a:rPr>
              <a:t>ILSVRC 2015 winner </a:t>
            </a:r>
            <a:endParaRPr sz="1800">
              <a:solidFill>
                <a:schemeClr val="accent4"/>
              </a:solidFill>
              <a:latin typeface="EB Garamond"/>
              <a:ea typeface="EB Garamond"/>
              <a:cs typeface="EB Garamond"/>
              <a:sym typeface="EB Garamond"/>
            </a:endParaRPr>
          </a:p>
          <a:p>
            <a:pPr indent="0" lvl="0" marL="0" rtl="0" algn="l">
              <a:spcBef>
                <a:spcPts val="0"/>
              </a:spcBef>
              <a:spcAft>
                <a:spcPts val="0"/>
              </a:spcAft>
              <a:buNone/>
            </a:pPr>
            <a:r>
              <a:rPr lang="en" sz="1800">
                <a:solidFill>
                  <a:schemeClr val="accent4"/>
                </a:solidFill>
                <a:latin typeface="EB Garamond"/>
                <a:ea typeface="EB Garamond"/>
                <a:cs typeface="EB Garamond"/>
                <a:sym typeface="EB Garamond"/>
              </a:rPr>
              <a:t>(3.6% top 5 error)</a:t>
            </a:r>
            <a:endParaRPr sz="1800">
              <a:solidFill>
                <a:schemeClr val="accent4"/>
              </a:solidFill>
            </a:endParaRPr>
          </a:p>
        </p:txBody>
      </p:sp>
      <p:pic>
        <p:nvPicPr>
          <p:cNvPr id="775" name="Google Shape;775;p84"/>
          <p:cNvPicPr preferRelativeResize="0"/>
          <p:nvPr/>
        </p:nvPicPr>
        <p:blipFill>
          <a:blip r:embed="rId3">
            <a:alphaModFix/>
          </a:blip>
          <a:stretch>
            <a:fillRect/>
          </a:stretch>
        </p:blipFill>
        <p:spPr>
          <a:xfrm>
            <a:off x="502600" y="1423700"/>
            <a:ext cx="5559774" cy="3120825"/>
          </a:xfrm>
          <a:prstGeom prst="rect">
            <a:avLst/>
          </a:prstGeom>
          <a:noFill/>
          <a:ln cap="flat" cmpd="sng" w="9525">
            <a:solidFill>
              <a:srgbClr val="666666"/>
            </a:solidFill>
            <a:prstDash val="solid"/>
            <a:round/>
            <a:headEnd len="sm" w="sm" type="none"/>
            <a:tailEnd len="sm" w="sm" type="none"/>
          </a:ln>
        </p:spPr>
      </p:pic>
      <p:sp>
        <p:nvSpPr>
          <p:cNvPr id="776" name="Google Shape;776;p84"/>
          <p:cNvSpPr txBox="1"/>
          <p:nvPr/>
        </p:nvSpPr>
        <p:spPr>
          <a:xfrm>
            <a:off x="502601" y="4680175"/>
            <a:ext cx="49566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sp>
        <p:nvSpPr>
          <p:cNvPr id="777" name="Google Shape;777;p84"/>
          <p:cNvSpPr txBox="1"/>
          <p:nvPr/>
        </p:nvSpPr>
        <p:spPr>
          <a:xfrm>
            <a:off x="6107075" y="1423700"/>
            <a:ext cx="2343000" cy="21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2-3 weeks of training on 8 GPU machine</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at runtime: faster than a VGGNet! </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(even though it has 8x more layers)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85"/>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3" name="Google Shape;783;p8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84" name="Google Shape;784;p85"/>
          <p:cNvSpPr txBox="1"/>
          <p:nvPr/>
        </p:nvSpPr>
        <p:spPr>
          <a:xfrm>
            <a:off x="6517575"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Slide credit: CS231n Lecture 7</a:t>
            </a:r>
            <a:endParaRPr>
              <a:solidFill>
                <a:srgbClr val="FFFFFF"/>
              </a:solidFill>
              <a:latin typeface="EB Garamond"/>
              <a:ea typeface="EB Garamond"/>
              <a:cs typeface="EB Garamond"/>
              <a:sym typeface="EB Garamond"/>
            </a:endParaRPr>
          </a:p>
        </p:txBody>
      </p:sp>
      <p:sp>
        <p:nvSpPr>
          <p:cNvPr id="785" name="Google Shape;785;p85"/>
          <p:cNvSpPr txBox="1"/>
          <p:nvPr/>
        </p:nvSpPr>
        <p:spPr>
          <a:xfrm>
            <a:off x="1167125" y="4812025"/>
            <a:ext cx="47181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pic>
        <p:nvPicPr>
          <p:cNvPr id="786" name="Google Shape;786;p85"/>
          <p:cNvPicPr preferRelativeResize="0"/>
          <p:nvPr/>
        </p:nvPicPr>
        <p:blipFill>
          <a:blip r:embed="rId3">
            <a:alphaModFix/>
          </a:blip>
          <a:stretch>
            <a:fillRect/>
          </a:stretch>
        </p:blipFill>
        <p:spPr>
          <a:xfrm>
            <a:off x="1167125" y="989600"/>
            <a:ext cx="6809747" cy="38224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86"/>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Visualizing ConvNet Features</a:t>
            </a:r>
            <a:endParaRPr sz="4000">
              <a:latin typeface="Georgia"/>
              <a:ea typeface="Georgia"/>
              <a:cs typeface="Georgia"/>
              <a:sym typeface="Georgia"/>
            </a:endParaRPr>
          </a:p>
        </p:txBody>
      </p:sp>
      <p:pic>
        <p:nvPicPr>
          <p:cNvPr id="792" name="Google Shape;792;p8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id="797" name="Google Shape;797;p87"/>
          <p:cNvPicPr preferRelativeResize="0"/>
          <p:nvPr/>
        </p:nvPicPr>
        <p:blipFill rotWithShape="1">
          <a:blip r:embed="rId3">
            <a:alphaModFix/>
          </a:blip>
          <a:srcRect b="0" l="9279" r="25734" t="0"/>
          <a:stretch/>
        </p:blipFill>
        <p:spPr>
          <a:xfrm>
            <a:off x="136375" y="1656900"/>
            <a:ext cx="1625274" cy="1406824"/>
          </a:xfrm>
          <a:prstGeom prst="rect">
            <a:avLst/>
          </a:prstGeom>
          <a:noFill/>
          <a:ln>
            <a:noFill/>
          </a:ln>
        </p:spPr>
      </p:pic>
      <p:pic>
        <p:nvPicPr>
          <p:cNvPr id="798" name="Google Shape;798;p87"/>
          <p:cNvPicPr preferRelativeResize="0"/>
          <p:nvPr/>
        </p:nvPicPr>
        <p:blipFill rotWithShape="1">
          <a:blip r:embed="rId4">
            <a:alphaModFix/>
          </a:blip>
          <a:srcRect b="0" l="0" r="0" t="0"/>
          <a:stretch/>
        </p:blipFill>
        <p:spPr>
          <a:xfrm>
            <a:off x="1856100" y="1546963"/>
            <a:ext cx="5216275" cy="1744775"/>
          </a:xfrm>
          <a:prstGeom prst="rect">
            <a:avLst/>
          </a:prstGeom>
          <a:noFill/>
          <a:ln>
            <a:noFill/>
          </a:ln>
        </p:spPr>
      </p:pic>
      <p:sp>
        <p:nvSpPr>
          <p:cNvPr id="799" name="Google Shape;799;p87"/>
          <p:cNvSpPr txBox="1"/>
          <p:nvPr/>
        </p:nvSpPr>
        <p:spPr>
          <a:xfrm>
            <a:off x="296363" y="1462250"/>
            <a:ext cx="13053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rgbClr val="999999"/>
                </a:solidFill>
                <a:hlinkClick r:id="rId5"/>
              </a:rPr>
              <a:t>This image</a:t>
            </a:r>
            <a:r>
              <a:rPr lang="en" sz="600">
                <a:solidFill>
                  <a:srgbClr val="999999"/>
                </a:solidFill>
              </a:rPr>
              <a:t> is </a:t>
            </a:r>
            <a:r>
              <a:rPr lang="en" sz="600" u="sng">
                <a:solidFill>
                  <a:srgbClr val="999999"/>
                </a:solidFill>
                <a:hlinkClick r:id="rId6"/>
              </a:rPr>
              <a:t>CC0 public domain</a:t>
            </a:r>
            <a:endParaRPr sz="600">
              <a:solidFill>
                <a:srgbClr val="999999"/>
              </a:solidFill>
            </a:endParaRPr>
          </a:p>
        </p:txBody>
      </p:sp>
      <p:sp>
        <p:nvSpPr>
          <p:cNvPr id="800" name="Google Shape;800;p87"/>
          <p:cNvSpPr txBox="1"/>
          <p:nvPr/>
        </p:nvSpPr>
        <p:spPr>
          <a:xfrm>
            <a:off x="7134400" y="1970825"/>
            <a:ext cx="18219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Class Scores: </a:t>
            </a:r>
            <a:endParaRPr sz="1800">
              <a:solidFill>
                <a:srgbClr val="FFFFFF"/>
              </a:solidFill>
            </a:endParaRPr>
          </a:p>
          <a:p>
            <a:pPr indent="0" lvl="0" marL="0" rtl="0" algn="l">
              <a:spcBef>
                <a:spcPts val="0"/>
              </a:spcBef>
              <a:spcAft>
                <a:spcPts val="0"/>
              </a:spcAft>
              <a:buNone/>
            </a:pPr>
            <a:r>
              <a:rPr lang="en" sz="1800">
                <a:solidFill>
                  <a:srgbClr val="FFFFFF"/>
                </a:solidFill>
              </a:rPr>
              <a:t>1000 numbers</a:t>
            </a:r>
            <a:endParaRPr sz="1800">
              <a:solidFill>
                <a:srgbClr val="FFFFFF"/>
              </a:solidFill>
            </a:endParaRPr>
          </a:p>
        </p:txBody>
      </p:sp>
      <p:sp>
        <p:nvSpPr>
          <p:cNvPr id="801" name="Google Shape;801;p87"/>
          <p:cNvSpPr txBox="1"/>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What’s going on inside ConvNets?</a:t>
            </a:r>
            <a:endParaRPr sz="3000">
              <a:solidFill>
                <a:srgbClr val="FFFFFF"/>
              </a:solidFill>
            </a:endParaRPr>
          </a:p>
        </p:txBody>
      </p:sp>
      <p:sp>
        <p:nvSpPr>
          <p:cNvPr id="802" name="Google Shape;802;p87"/>
          <p:cNvSpPr txBox="1"/>
          <p:nvPr/>
        </p:nvSpPr>
        <p:spPr>
          <a:xfrm>
            <a:off x="230975" y="3254650"/>
            <a:ext cx="1436100" cy="5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Input Image:</a:t>
            </a:r>
            <a:endParaRPr sz="1200">
              <a:solidFill>
                <a:srgbClr val="FFFFFF"/>
              </a:solidFill>
            </a:endParaRPr>
          </a:p>
          <a:p>
            <a:pPr indent="0" lvl="0" marL="0" rtl="0" algn="ctr">
              <a:spcBef>
                <a:spcPts val="0"/>
              </a:spcBef>
              <a:spcAft>
                <a:spcPts val="0"/>
              </a:spcAft>
              <a:buNone/>
            </a:pPr>
            <a:r>
              <a:rPr lang="en" sz="1200">
                <a:solidFill>
                  <a:srgbClr val="FFFFFF"/>
                </a:solidFill>
              </a:rPr>
              <a:t>3 x 224 x 224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sp>
        <p:nvSpPr>
          <p:cNvPr id="803" name="Google Shape;803;p87"/>
          <p:cNvSpPr txBox="1"/>
          <p:nvPr/>
        </p:nvSpPr>
        <p:spPr>
          <a:xfrm>
            <a:off x="2045850" y="3841025"/>
            <a:ext cx="50523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What are the intermediate features looking for?</a:t>
            </a:r>
            <a:endParaRPr sz="1800">
              <a:solidFill>
                <a:srgbClr val="FF0000"/>
              </a:solidFill>
            </a:endParaRPr>
          </a:p>
        </p:txBody>
      </p:sp>
      <p:cxnSp>
        <p:nvCxnSpPr>
          <p:cNvPr id="804" name="Google Shape;804;p87"/>
          <p:cNvCxnSpPr/>
          <p:nvPr/>
        </p:nvCxnSpPr>
        <p:spPr>
          <a:xfrm rot="10800000">
            <a:off x="2660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5" name="Google Shape;805;p87"/>
          <p:cNvCxnSpPr/>
          <p:nvPr/>
        </p:nvCxnSpPr>
        <p:spPr>
          <a:xfrm rot="10800000">
            <a:off x="3422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6" name="Google Shape;806;p87"/>
          <p:cNvCxnSpPr/>
          <p:nvPr/>
        </p:nvCxnSpPr>
        <p:spPr>
          <a:xfrm rot="10800000">
            <a:off x="4256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7" name="Google Shape;807;p87"/>
          <p:cNvCxnSpPr/>
          <p:nvPr/>
        </p:nvCxnSpPr>
        <p:spPr>
          <a:xfrm rot="10800000">
            <a:off x="5018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8" name="Google Shape;808;p87"/>
          <p:cNvCxnSpPr/>
          <p:nvPr/>
        </p:nvCxnSpPr>
        <p:spPr>
          <a:xfrm rot="10800000">
            <a:off x="566725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9" name="Google Shape;809;p87"/>
          <p:cNvCxnSpPr/>
          <p:nvPr/>
        </p:nvCxnSpPr>
        <p:spPr>
          <a:xfrm rot="10800000">
            <a:off x="623292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10" name="Google Shape;810;p87"/>
          <p:cNvCxnSpPr/>
          <p:nvPr/>
        </p:nvCxnSpPr>
        <p:spPr>
          <a:xfrm rot="10800000">
            <a:off x="6622975" y="3321850"/>
            <a:ext cx="0" cy="588900"/>
          </a:xfrm>
          <a:prstGeom prst="straightConnector1">
            <a:avLst/>
          </a:prstGeom>
          <a:noFill/>
          <a:ln cap="flat" cmpd="sng" w="28575">
            <a:solidFill>
              <a:srgbClr val="FF0000"/>
            </a:solidFill>
            <a:prstDash val="solid"/>
            <a:round/>
            <a:headEnd len="med" w="med" type="none"/>
            <a:tailEnd len="med" w="med" type="triangle"/>
          </a:ln>
        </p:spPr>
      </p:cxnSp>
      <p:sp>
        <p:nvSpPr>
          <p:cNvPr id="811" name="Google Shape;811;p87"/>
          <p:cNvSpPr txBox="1"/>
          <p:nvPr/>
        </p:nvSpPr>
        <p:spPr>
          <a:xfrm>
            <a:off x="0" y="4317150"/>
            <a:ext cx="45360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Krizhevsky et al, “ImageNet Classification with Deep Convolutional Neural Networks”, NIPS 2012.</a:t>
            </a:r>
            <a:br>
              <a:rPr lang="en" sz="600">
                <a:solidFill>
                  <a:srgbClr val="FFFFFF"/>
                </a:solidFill>
              </a:rPr>
            </a:br>
            <a:r>
              <a:rPr lang="en" sz="600">
                <a:solidFill>
                  <a:srgbClr val="FFFFFF"/>
                </a:solidFill>
              </a:rPr>
              <a:t>Figure reproduced with permission.</a:t>
            </a:r>
            <a:endParaRPr sz="6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88"/>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8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18" name="Google Shape;818;p88"/>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19" name="Google Shape;819;p88"/>
          <p:cNvPicPr preferRelativeResize="0"/>
          <p:nvPr/>
        </p:nvPicPr>
        <p:blipFill>
          <a:blip r:embed="rId3">
            <a:alphaModFix/>
          </a:blip>
          <a:stretch>
            <a:fillRect/>
          </a:stretch>
        </p:blipFill>
        <p:spPr>
          <a:xfrm rot="-5400000">
            <a:off x="5769550" y="2212020"/>
            <a:ext cx="4136900" cy="1552725"/>
          </a:xfrm>
          <a:prstGeom prst="rect">
            <a:avLst/>
          </a:prstGeom>
          <a:noFill/>
          <a:ln>
            <a:noFill/>
          </a:ln>
        </p:spPr>
      </p:pic>
      <p:sp>
        <p:nvSpPr>
          <p:cNvPr id="820" name="Google Shape;820;p88"/>
          <p:cNvSpPr txBox="1"/>
          <p:nvPr/>
        </p:nvSpPr>
        <p:spPr>
          <a:xfrm>
            <a:off x="6627125" y="3795175"/>
            <a:ext cx="1016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conv1</a:t>
            </a:r>
            <a:endParaRPr>
              <a:solidFill>
                <a:schemeClr val="accent4"/>
              </a:solidFill>
            </a:endParaRPr>
          </a:p>
        </p:txBody>
      </p:sp>
      <p:pic>
        <p:nvPicPr>
          <p:cNvPr id="821" name="Google Shape;821;p88"/>
          <p:cNvPicPr preferRelativeResize="0"/>
          <p:nvPr/>
        </p:nvPicPr>
        <p:blipFill>
          <a:blip r:embed="rId4">
            <a:alphaModFix/>
          </a:blip>
          <a:stretch>
            <a:fillRect/>
          </a:stretch>
        </p:blipFill>
        <p:spPr>
          <a:xfrm>
            <a:off x="825000" y="1525738"/>
            <a:ext cx="4162425" cy="2743200"/>
          </a:xfrm>
          <a:prstGeom prst="rect">
            <a:avLst/>
          </a:prstGeom>
          <a:noFill/>
          <a:ln>
            <a:noFill/>
          </a:ln>
        </p:spPr>
      </p:pic>
      <p:cxnSp>
        <p:nvCxnSpPr>
          <p:cNvPr id="822" name="Google Shape;822;p88"/>
          <p:cNvCxnSpPr/>
          <p:nvPr/>
        </p:nvCxnSpPr>
        <p:spPr>
          <a:xfrm rot="10800000">
            <a:off x="4938625" y="3527575"/>
            <a:ext cx="2169300" cy="8850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8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8" name="Google Shape;828;p8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First layers: n</a:t>
            </a:r>
            <a:r>
              <a:rPr b="1" lang="en">
                <a:latin typeface="Georgia"/>
                <a:ea typeface="Georgia"/>
                <a:cs typeface="Georgia"/>
                <a:sym typeface="Georgia"/>
              </a:rPr>
              <a:t>etworks learn similar features</a:t>
            </a:r>
            <a:endParaRPr b="1">
              <a:latin typeface="Georgia"/>
              <a:ea typeface="Georgia"/>
              <a:cs typeface="Georgia"/>
              <a:sym typeface="Georgia"/>
            </a:endParaRPr>
          </a:p>
        </p:txBody>
      </p:sp>
      <p:sp>
        <p:nvSpPr>
          <p:cNvPr id="829" name="Google Shape;829;p89"/>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30" name="Google Shape;830;p89"/>
          <p:cNvPicPr preferRelativeResize="0"/>
          <p:nvPr/>
        </p:nvPicPr>
        <p:blipFill>
          <a:blip r:embed="rId3">
            <a:alphaModFix/>
          </a:blip>
          <a:stretch>
            <a:fillRect/>
          </a:stretch>
        </p:blipFill>
        <p:spPr>
          <a:xfrm>
            <a:off x="608138" y="1105525"/>
            <a:ext cx="2369522" cy="1777150"/>
          </a:xfrm>
          <a:prstGeom prst="rect">
            <a:avLst/>
          </a:prstGeom>
          <a:noFill/>
          <a:ln>
            <a:noFill/>
          </a:ln>
        </p:spPr>
      </p:pic>
      <p:pic>
        <p:nvPicPr>
          <p:cNvPr id="831" name="Google Shape;831;p89"/>
          <p:cNvPicPr preferRelativeResize="0"/>
          <p:nvPr/>
        </p:nvPicPr>
        <p:blipFill>
          <a:blip r:embed="rId4">
            <a:alphaModFix/>
          </a:blip>
          <a:stretch>
            <a:fillRect/>
          </a:stretch>
        </p:blipFill>
        <p:spPr>
          <a:xfrm>
            <a:off x="3068675" y="1105525"/>
            <a:ext cx="2849900" cy="1777150"/>
          </a:xfrm>
          <a:prstGeom prst="rect">
            <a:avLst/>
          </a:prstGeom>
          <a:noFill/>
          <a:ln>
            <a:noFill/>
          </a:ln>
        </p:spPr>
      </p:pic>
      <p:pic>
        <p:nvPicPr>
          <p:cNvPr id="832" name="Google Shape;832;p89"/>
          <p:cNvPicPr preferRelativeResize="0"/>
          <p:nvPr/>
        </p:nvPicPr>
        <p:blipFill>
          <a:blip r:embed="rId5">
            <a:alphaModFix/>
          </a:blip>
          <a:stretch>
            <a:fillRect/>
          </a:stretch>
        </p:blipFill>
        <p:spPr>
          <a:xfrm>
            <a:off x="536412" y="3014625"/>
            <a:ext cx="3537325" cy="1445800"/>
          </a:xfrm>
          <a:prstGeom prst="rect">
            <a:avLst/>
          </a:prstGeom>
          <a:noFill/>
          <a:ln>
            <a:noFill/>
          </a:ln>
        </p:spPr>
      </p:pic>
      <p:pic>
        <p:nvPicPr>
          <p:cNvPr id="833" name="Google Shape;833;p89"/>
          <p:cNvPicPr preferRelativeResize="0"/>
          <p:nvPr/>
        </p:nvPicPr>
        <p:blipFill>
          <a:blip r:embed="rId6">
            <a:alphaModFix/>
          </a:blip>
          <a:stretch>
            <a:fillRect/>
          </a:stretch>
        </p:blipFill>
        <p:spPr>
          <a:xfrm>
            <a:off x="6079662" y="2917350"/>
            <a:ext cx="2527925" cy="2139475"/>
          </a:xfrm>
          <a:prstGeom prst="rect">
            <a:avLst/>
          </a:prstGeom>
          <a:noFill/>
          <a:ln>
            <a:noFill/>
          </a:ln>
        </p:spPr>
      </p:pic>
      <p:pic>
        <p:nvPicPr>
          <p:cNvPr id="834" name="Google Shape;834;p89"/>
          <p:cNvPicPr preferRelativeResize="0"/>
          <p:nvPr/>
        </p:nvPicPr>
        <p:blipFill>
          <a:blip r:embed="rId7">
            <a:alphaModFix/>
          </a:blip>
          <a:stretch>
            <a:fillRect/>
          </a:stretch>
        </p:blipFill>
        <p:spPr>
          <a:xfrm>
            <a:off x="4143821" y="3014625"/>
            <a:ext cx="1865766" cy="1858125"/>
          </a:xfrm>
          <a:prstGeom prst="rect">
            <a:avLst/>
          </a:prstGeom>
          <a:noFill/>
          <a:ln>
            <a:noFill/>
          </a:ln>
        </p:spPr>
      </p:pic>
      <p:pic>
        <p:nvPicPr>
          <p:cNvPr id="835" name="Google Shape;835;p89"/>
          <p:cNvPicPr preferRelativeResize="0"/>
          <p:nvPr/>
        </p:nvPicPr>
        <p:blipFill>
          <a:blip r:embed="rId8">
            <a:alphaModFix/>
          </a:blip>
          <a:stretch>
            <a:fillRect/>
          </a:stretch>
        </p:blipFill>
        <p:spPr>
          <a:xfrm>
            <a:off x="5963163" y="1108900"/>
            <a:ext cx="2644425" cy="175022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1" name="Google Shape;841;p9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42" name="Google Shape;842;p90"/>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Filters from ConvNetJS CIFAR-10 model</a:t>
            </a:r>
            <a:endParaRPr sz="105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1050">
              <a:solidFill>
                <a:srgbClr val="FFFFFF"/>
              </a:solidFill>
              <a:latin typeface="EB Garamond"/>
              <a:ea typeface="EB Garamond"/>
              <a:cs typeface="EB Garamond"/>
              <a:sym typeface="EB Garamond"/>
            </a:endParaRPr>
          </a:p>
        </p:txBody>
      </p:sp>
      <p:pic>
        <p:nvPicPr>
          <p:cNvPr id="843" name="Google Shape;843;p90"/>
          <p:cNvPicPr preferRelativeResize="0"/>
          <p:nvPr/>
        </p:nvPicPr>
        <p:blipFill>
          <a:blip r:embed="rId3">
            <a:alphaModFix/>
          </a:blip>
          <a:stretch>
            <a:fillRect/>
          </a:stretch>
        </p:blipFill>
        <p:spPr>
          <a:xfrm>
            <a:off x="527724" y="3084242"/>
            <a:ext cx="4411392" cy="1523658"/>
          </a:xfrm>
          <a:prstGeom prst="rect">
            <a:avLst/>
          </a:prstGeom>
          <a:noFill/>
          <a:ln>
            <a:noFill/>
          </a:ln>
        </p:spPr>
      </p:pic>
      <p:pic>
        <p:nvPicPr>
          <p:cNvPr id="844" name="Google Shape;844;p90"/>
          <p:cNvPicPr preferRelativeResize="0"/>
          <p:nvPr/>
        </p:nvPicPr>
        <p:blipFill>
          <a:blip r:embed="rId4">
            <a:alphaModFix/>
          </a:blip>
          <a:stretch>
            <a:fillRect/>
          </a:stretch>
        </p:blipFill>
        <p:spPr>
          <a:xfrm>
            <a:off x="527712" y="1234762"/>
            <a:ext cx="4411415" cy="1808586"/>
          </a:xfrm>
          <a:prstGeom prst="rect">
            <a:avLst/>
          </a:prstGeom>
          <a:noFill/>
          <a:ln>
            <a:noFill/>
          </a:ln>
        </p:spPr>
      </p:pic>
      <p:pic>
        <p:nvPicPr>
          <p:cNvPr id="845" name="Google Shape;845;p90"/>
          <p:cNvPicPr preferRelativeResize="0"/>
          <p:nvPr/>
        </p:nvPicPr>
        <p:blipFill>
          <a:blip r:embed="rId5">
            <a:alphaModFix/>
          </a:blip>
          <a:stretch>
            <a:fillRect/>
          </a:stretch>
        </p:blipFill>
        <p:spPr>
          <a:xfrm rot="-5400000">
            <a:off x="5549425" y="2065812"/>
            <a:ext cx="3762935" cy="1497213"/>
          </a:xfrm>
          <a:prstGeom prst="rect">
            <a:avLst/>
          </a:prstGeom>
          <a:noFill/>
          <a:ln>
            <a:noFill/>
          </a:ln>
        </p:spPr>
      </p:pic>
      <p:sp>
        <p:nvSpPr>
          <p:cNvPr id="846" name="Google Shape;846;p90"/>
          <p:cNvSpPr/>
          <p:nvPr/>
        </p:nvSpPr>
        <p:spPr>
          <a:xfrm>
            <a:off x="6733596" y="3876895"/>
            <a:ext cx="1394700" cy="445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7" name="Google Shape;847;p90"/>
          <p:cNvCxnSpPr>
            <a:stCxn id="846" idx="1"/>
            <a:endCxn id="843" idx="3"/>
          </p:cNvCxnSpPr>
          <p:nvPr/>
        </p:nvCxnSpPr>
        <p:spPr>
          <a:xfrm rot="10800000">
            <a:off x="4938996" y="3845995"/>
            <a:ext cx="1794600" cy="253500"/>
          </a:xfrm>
          <a:prstGeom prst="straightConnector1">
            <a:avLst/>
          </a:prstGeom>
          <a:noFill/>
          <a:ln cap="flat" cmpd="sng" w="9525">
            <a:solidFill>
              <a:schemeClr val="accent4"/>
            </a:solidFill>
            <a:prstDash val="solid"/>
            <a:round/>
            <a:headEnd len="med" w="med" type="none"/>
            <a:tailEnd len="med" w="med" type="triangle"/>
          </a:ln>
        </p:spPr>
      </p:cxnSp>
      <p:sp>
        <p:nvSpPr>
          <p:cNvPr id="848" name="Google Shape;848;p90"/>
          <p:cNvSpPr/>
          <p:nvPr/>
        </p:nvSpPr>
        <p:spPr>
          <a:xfrm>
            <a:off x="6806903" y="3188895"/>
            <a:ext cx="1008000" cy="5823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 name="Google Shape;849;p90"/>
          <p:cNvCxnSpPr>
            <a:stCxn id="848" idx="1"/>
          </p:cNvCxnSpPr>
          <p:nvPr/>
        </p:nvCxnSpPr>
        <p:spPr>
          <a:xfrm rot="10800000">
            <a:off x="4957703" y="2780445"/>
            <a:ext cx="1849200" cy="699600"/>
          </a:xfrm>
          <a:prstGeom prst="straightConnector1">
            <a:avLst/>
          </a:prstGeom>
          <a:noFill/>
          <a:ln cap="flat" cmpd="sng" w="9525">
            <a:solidFill>
              <a:schemeClr val="accent4"/>
            </a:solidFill>
            <a:prstDash val="solid"/>
            <a:round/>
            <a:headEnd len="med" w="med" type="none"/>
            <a:tailEnd len="med" w="med" type="triangle"/>
          </a:ln>
        </p:spPr>
      </p:cxnSp>
      <p:sp>
        <p:nvSpPr>
          <p:cNvPr id="850" name="Google Shape;850;p90"/>
          <p:cNvSpPr txBox="1"/>
          <p:nvPr/>
        </p:nvSpPr>
        <p:spPr>
          <a:xfrm>
            <a:off x="2734769" y="4718945"/>
            <a:ext cx="50079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EB Garamond"/>
                <a:ea typeface="EB Garamond"/>
                <a:cs typeface="EB Garamond"/>
                <a:sym typeface="EB Garamond"/>
              </a:rPr>
              <a:t>Filters from higher layers don’t make much sense</a:t>
            </a:r>
            <a:endParaRPr b="1" sz="1800">
              <a:solidFill>
                <a:srgbClr val="FFFFFF"/>
              </a:solidFill>
              <a:latin typeface="EB Garamond"/>
              <a:ea typeface="EB Garamond"/>
              <a:cs typeface="EB Garamond"/>
              <a:sym typeface="EB Garamon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Google Shape;855;p91"/>
          <p:cNvPicPr preferRelativeResize="0"/>
          <p:nvPr/>
        </p:nvPicPr>
        <p:blipFill>
          <a:blip r:embed="rId3">
            <a:alphaModFix/>
          </a:blip>
          <a:stretch>
            <a:fillRect/>
          </a:stretch>
        </p:blipFill>
        <p:spPr>
          <a:xfrm>
            <a:off x="152400" y="152400"/>
            <a:ext cx="8839199" cy="448106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2" name="Google Shape;862;p92"/>
          <p:cNvPicPr preferRelativeResize="0"/>
          <p:nvPr/>
        </p:nvPicPr>
        <p:blipFill>
          <a:blip r:embed="rId3">
            <a:alphaModFix/>
          </a:blip>
          <a:stretch>
            <a:fillRect/>
          </a:stretch>
        </p:blipFill>
        <p:spPr>
          <a:xfrm>
            <a:off x="20100" y="252825"/>
            <a:ext cx="9144000" cy="4635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9" name="Google Shape;869;p93"/>
          <p:cNvPicPr preferRelativeResize="0"/>
          <p:nvPr/>
        </p:nvPicPr>
        <p:blipFill>
          <a:blip r:embed="rId4">
            <a:alphaModFix/>
          </a:blip>
          <a:stretch>
            <a:fillRect/>
          </a:stretch>
        </p:blipFill>
        <p:spPr>
          <a:xfrm>
            <a:off x="0" y="257569"/>
            <a:ext cx="9144003" cy="46260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5" name="Google Shape;145;p31"/>
          <p:cNvPicPr preferRelativeResize="0"/>
          <p:nvPr/>
        </p:nvPicPr>
        <p:blipFill>
          <a:blip r:embed="rId3">
            <a:alphaModFix/>
          </a:blip>
          <a:stretch>
            <a:fillRect/>
          </a:stretch>
        </p:blipFill>
        <p:spPr>
          <a:xfrm>
            <a:off x="223250" y="0"/>
            <a:ext cx="8697505" cy="51435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94"/>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5" name="Google Shape;875;p94"/>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76" name="Google Shape;876;p94"/>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p:txBody>
      </p:sp>
      <p:sp>
        <p:nvSpPr>
          <p:cNvPr id="877" name="Google Shape;877;p94"/>
          <p:cNvSpPr txBox="1"/>
          <p:nvPr/>
        </p:nvSpPr>
        <p:spPr>
          <a:xfrm>
            <a:off x="935100" y="1161138"/>
            <a:ext cx="20778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Choose an image</a:t>
            </a:r>
            <a:endParaRPr sz="1800">
              <a:solidFill>
                <a:srgbClr val="FFFFFF"/>
              </a:solidFill>
              <a:latin typeface="EB Garamond"/>
              <a:ea typeface="EB Garamond"/>
              <a:cs typeface="EB Garamond"/>
              <a:sym typeface="EB Garamond"/>
            </a:endParaRPr>
          </a:p>
        </p:txBody>
      </p:sp>
      <p:pic>
        <p:nvPicPr>
          <p:cNvPr id="878" name="Google Shape;878;p94"/>
          <p:cNvPicPr preferRelativeResize="0"/>
          <p:nvPr/>
        </p:nvPicPr>
        <p:blipFill>
          <a:blip r:embed="rId3">
            <a:alphaModFix/>
          </a:blip>
          <a:stretch>
            <a:fillRect/>
          </a:stretch>
        </p:blipFill>
        <p:spPr>
          <a:xfrm>
            <a:off x="3357272" y="1603851"/>
            <a:ext cx="4593198" cy="1723950"/>
          </a:xfrm>
          <a:prstGeom prst="rect">
            <a:avLst/>
          </a:prstGeom>
          <a:noFill/>
          <a:ln>
            <a:noFill/>
          </a:ln>
        </p:spPr>
      </p:pic>
      <p:pic>
        <p:nvPicPr>
          <p:cNvPr id="879" name="Google Shape;879;p94"/>
          <p:cNvPicPr preferRelativeResize="0"/>
          <p:nvPr/>
        </p:nvPicPr>
        <p:blipFill>
          <a:blip r:embed="rId4">
            <a:alphaModFix/>
          </a:blip>
          <a:stretch>
            <a:fillRect/>
          </a:stretch>
        </p:blipFill>
        <p:spPr>
          <a:xfrm>
            <a:off x="865975" y="1603859"/>
            <a:ext cx="2077800" cy="1723940"/>
          </a:xfrm>
          <a:prstGeom prst="rect">
            <a:avLst/>
          </a:prstGeom>
          <a:noFill/>
          <a:ln>
            <a:noFill/>
          </a:ln>
        </p:spPr>
      </p:pic>
      <p:sp>
        <p:nvSpPr>
          <p:cNvPr id="880" name="Google Shape;880;p94"/>
          <p:cNvSpPr txBox="1"/>
          <p:nvPr/>
        </p:nvSpPr>
        <p:spPr>
          <a:xfrm>
            <a:off x="3357275" y="1146900"/>
            <a:ext cx="44274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Choose a layer and a neuron in a CNN</a:t>
            </a:r>
            <a:endParaRPr sz="1800">
              <a:solidFill>
                <a:srgbClr val="FFFFFF"/>
              </a:solidFill>
              <a:latin typeface="EB Garamond"/>
              <a:ea typeface="EB Garamond"/>
              <a:cs typeface="EB Garamond"/>
              <a:sym typeface="EB Garamond"/>
            </a:endParaRPr>
          </a:p>
        </p:txBody>
      </p:sp>
      <p:cxnSp>
        <p:nvCxnSpPr>
          <p:cNvPr id="881" name="Google Shape;881;p94"/>
          <p:cNvCxnSpPr/>
          <p:nvPr/>
        </p:nvCxnSpPr>
        <p:spPr>
          <a:xfrm flipH="1">
            <a:off x="5905625" y="1539150"/>
            <a:ext cx="146400" cy="968700"/>
          </a:xfrm>
          <a:prstGeom prst="straightConnector1">
            <a:avLst/>
          </a:prstGeom>
          <a:noFill/>
          <a:ln cap="flat" cmpd="sng" w="9525">
            <a:solidFill>
              <a:srgbClr val="FF0000"/>
            </a:solidFill>
            <a:prstDash val="solid"/>
            <a:round/>
            <a:headEnd len="med" w="med" type="none"/>
            <a:tailEnd len="med" w="med" type="triangle"/>
          </a:ln>
        </p:spPr>
      </p:cxnSp>
      <p:sp>
        <p:nvSpPr>
          <p:cNvPr id="882" name="Google Shape;882;p94"/>
          <p:cNvSpPr txBox="1"/>
          <p:nvPr/>
        </p:nvSpPr>
        <p:spPr>
          <a:xfrm>
            <a:off x="1511375" y="3576425"/>
            <a:ext cx="5368200" cy="7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Question: </a:t>
            </a:r>
            <a:br>
              <a:rPr lang="en" sz="1800">
                <a:solidFill>
                  <a:srgbClr val="FFFFFF"/>
                </a:solidFill>
                <a:latin typeface="EB Garamond"/>
                <a:ea typeface="EB Garamond"/>
                <a:cs typeface="EB Garamond"/>
                <a:sym typeface="EB Garamond"/>
              </a:rPr>
            </a:br>
            <a:r>
              <a:rPr lang="en" sz="1800">
                <a:solidFill>
                  <a:srgbClr val="FFFFFF"/>
                </a:solidFill>
                <a:latin typeface="EB Garamond"/>
                <a:ea typeface="EB Garamond"/>
                <a:cs typeface="EB Garamond"/>
                <a:sym typeface="EB Garamond"/>
              </a:rPr>
              <a:t>How does the chosen neuron respond to the image?</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95"/>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8" name="Google Shape;888;p9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89" name="Google Shape;889;p95"/>
          <p:cNvSpPr txBox="1"/>
          <p:nvPr/>
        </p:nvSpPr>
        <p:spPr>
          <a:xfrm>
            <a:off x="702397" y="2700556"/>
            <a:ext cx="76020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2. Set gradient of chosen layer to all zero, except 1 for the chosen neuron</a:t>
            </a:r>
            <a:br>
              <a:rPr lang="en" sz="1800">
                <a:solidFill>
                  <a:srgbClr val="FFFFFF"/>
                </a:solidFill>
                <a:latin typeface="EB Garamond"/>
                <a:ea typeface="EB Garamond"/>
                <a:cs typeface="EB Garamond"/>
                <a:sym typeface="EB Garamond"/>
              </a:rPr>
            </a:b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3. Backprop to image:</a:t>
            </a:r>
            <a:endParaRPr sz="1800">
              <a:solidFill>
                <a:srgbClr val="FFFFFF"/>
              </a:solidFill>
              <a:latin typeface="EB Garamond"/>
              <a:ea typeface="EB Garamond"/>
              <a:cs typeface="EB Garamond"/>
              <a:sym typeface="EB Garamond"/>
            </a:endParaRPr>
          </a:p>
        </p:txBody>
      </p:sp>
      <p:pic>
        <p:nvPicPr>
          <p:cNvPr id="890" name="Google Shape;890;p95"/>
          <p:cNvPicPr preferRelativeResize="0"/>
          <p:nvPr/>
        </p:nvPicPr>
        <p:blipFill>
          <a:blip r:embed="rId3">
            <a:alphaModFix/>
          </a:blip>
          <a:stretch>
            <a:fillRect/>
          </a:stretch>
        </p:blipFill>
        <p:spPr>
          <a:xfrm>
            <a:off x="3470599" y="1346883"/>
            <a:ext cx="3703373" cy="1354889"/>
          </a:xfrm>
          <a:prstGeom prst="rect">
            <a:avLst/>
          </a:prstGeom>
          <a:noFill/>
          <a:ln>
            <a:noFill/>
          </a:ln>
        </p:spPr>
      </p:pic>
      <p:pic>
        <p:nvPicPr>
          <p:cNvPr id="891" name="Google Shape;891;p95"/>
          <p:cNvPicPr preferRelativeResize="0"/>
          <p:nvPr/>
        </p:nvPicPr>
        <p:blipFill>
          <a:blip r:embed="rId4">
            <a:alphaModFix/>
          </a:blip>
          <a:stretch>
            <a:fillRect/>
          </a:stretch>
        </p:blipFill>
        <p:spPr>
          <a:xfrm>
            <a:off x="1185573" y="1346873"/>
            <a:ext cx="1585306" cy="1282105"/>
          </a:xfrm>
          <a:prstGeom prst="rect">
            <a:avLst/>
          </a:prstGeom>
          <a:noFill/>
          <a:ln>
            <a:noFill/>
          </a:ln>
        </p:spPr>
      </p:pic>
      <p:cxnSp>
        <p:nvCxnSpPr>
          <p:cNvPr id="892" name="Google Shape;892;p95"/>
          <p:cNvCxnSpPr/>
          <p:nvPr/>
        </p:nvCxnSpPr>
        <p:spPr>
          <a:xfrm>
            <a:off x="2913937" y="2072993"/>
            <a:ext cx="460800" cy="0"/>
          </a:xfrm>
          <a:prstGeom prst="straightConnector1">
            <a:avLst/>
          </a:prstGeom>
          <a:noFill/>
          <a:ln cap="flat" cmpd="sng" w="9525">
            <a:solidFill>
              <a:schemeClr val="accent4"/>
            </a:solidFill>
            <a:prstDash val="solid"/>
            <a:round/>
            <a:headEnd len="med" w="med" type="none"/>
            <a:tailEnd len="med" w="med" type="triangle"/>
          </a:ln>
        </p:spPr>
      </p:cxnSp>
      <p:sp>
        <p:nvSpPr>
          <p:cNvPr id="893" name="Google Shape;893;p95"/>
          <p:cNvSpPr txBox="1"/>
          <p:nvPr/>
        </p:nvSpPr>
        <p:spPr>
          <a:xfrm>
            <a:off x="624634" y="914375"/>
            <a:ext cx="2780400" cy="28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Feed image into net</a:t>
            </a:r>
            <a:endParaRPr sz="1800">
              <a:solidFill>
                <a:srgbClr val="FFFFFF"/>
              </a:solidFill>
              <a:latin typeface="EB Garamond"/>
              <a:ea typeface="EB Garamond"/>
              <a:cs typeface="EB Garamond"/>
              <a:sym typeface="EB Garamond"/>
            </a:endParaRPr>
          </a:p>
        </p:txBody>
      </p:sp>
      <p:sp>
        <p:nvSpPr>
          <p:cNvPr id="894" name="Google Shape;894;p95"/>
          <p:cNvSpPr txBox="1"/>
          <p:nvPr/>
        </p:nvSpPr>
        <p:spPr>
          <a:xfrm>
            <a:off x="4910923" y="3474727"/>
            <a:ext cx="2199900" cy="11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EB Garamond"/>
                <a:ea typeface="EB Garamond"/>
                <a:cs typeface="EB Garamond"/>
                <a:sym typeface="EB Garamond"/>
              </a:rPr>
              <a:t>Guided </a:t>
            </a:r>
            <a:endParaRPr b="1"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b="1" lang="en" sz="1800">
                <a:solidFill>
                  <a:srgbClr val="FFFFFF"/>
                </a:solidFill>
                <a:latin typeface="EB Garamond"/>
                <a:ea typeface="EB Garamond"/>
                <a:cs typeface="EB Garamond"/>
                <a:sym typeface="EB Garamond"/>
              </a:rPr>
              <a:t>backpropagation:</a:t>
            </a:r>
            <a:endParaRPr b="1"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instead</a:t>
            </a:r>
            <a:endParaRPr sz="1800">
              <a:solidFill>
                <a:srgbClr val="FFFFFF"/>
              </a:solidFill>
              <a:latin typeface="EB Garamond"/>
              <a:ea typeface="EB Garamond"/>
              <a:cs typeface="EB Garamond"/>
              <a:sym typeface="EB Garamond"/>
            </a:endParaRPr>
          </a:p>
        </p:txBody>
      </p:sp>
      <p:pic>
        <p:nvPicPr>
          <p:cNvPr id="895" name="Google Shape;895;p95"/>
          <p:cNvPicPr preferRelativeResize="0"/>
          <p:nvPr/>
        </p:nvPicPr>
        <p:blipFill>
          <a:blip r:embed="rId5">
            <a:alphaModFix/>
          </a:blip>
          <a:stretch>
            <a:fillRect/>
          </a:stretch>
        </p:blipFill>
        <p:spPr>
          <a:xfrm>
            <a:off x="6769956" y="3425616"/>
            <a:ext cx="1585319" cy="1562909"/>
          </a:xfrm>
          <a:prstGeom prst="rect">
            <a:avLst/>
          </a:prstGeom>
          <a:noFill/>
          <a:ln>
            <a:noFill/>
          </a:ln>
        </p:spPr>
      </p:pic>
      <p:pic>
        <p:nvPicPr>
          <p:cNvPr id="896" name="Google Shape;896;p95"/>
          <p:cNvPicPr preferRelativeResize="0"/>
          <p:nvPr/>
        </p:nvPicPr>
        <p:blipFill>
          <a:blip r:embed="rId6">
            <a:alphaModFix/>
          </a:blip>
          <a:stretch>
            <a:fillRect/>
          </a:stretch>
        </p:blipFill>
        <p:spPr>
          <a:xfrm>
            <a:off x="3130019" y="3425620"/>
            <a:ext cx="1675830" cy="1611355"/>
          </a:xfrm>
          <a:prstGeom prst="rect">
            <a:avLst/>
          </a:prstGeom>
          <a:noFill/>
          <a:ln>
            <a:noFill/>
          </a:ln>
        </p:spPr>
      </p:pic>
      <p:sp>
        <p:nvSpPr>
          <p:cNvPr id="897" name="Google Shape;897;p95"/>
          <p:cNvSpPr txBox="1"/>
          <p:nvPr/>
        </p:nvSpPr>
        <p:spPr>
          <a:xfrm>
            <a:off x="137650" y="4202701"/>
            <a:ext cx="2822700" cy="94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FFFFFF"/>
                </a:solidFill>
                <a:latin typeface="EB Garamond"/>
                <a:ea typeface="EB Garamond"/>
                <a:cs typeface="EB Garamond"/>
                <a:sym typeface="EB Garamond"/>
              </a:rPr>
              <a:t>Zeiler and Fergus, “Visualizing and Understanding Convolutional Networks”, ECCV 2014.</a:t>
            </a:r>
            <a:br>
              <a:rPr lang="en" sz="900">
                <a:solidFill>
                  <a:srgbClr val="FFFFFF"/>
                </a:solidFill>
                <a:latin typeface="EB Garamond"/>
                <a:ea typeface="EB Garamond"/>
                <a:cs typeface="EB Garamond"/>
                <a:sym typeface="EB Garamond"/>
              </a:rPr>
            </a:br>
            <a:r>
              <a:rPr lang="en" sz="900">
                <a:solidFill>
                  <a:srgbClr val="FFFFFF"/>
                </a:solidFill>
                <a:latin typeface="EB Garamond"/>
                <a:ea typeface="EB Garamond"/>
                <a:cs typeface="EB Garamond"/>
                <a:sym typeface="EB Garamond"/>
              </a:rPr>
              <a:t>Dosovitskiy et al., “Striving for Simplicity: The All Convolutional Net”, ICLR Workshop 2015</a:t>
            </a:r>
            <a:br>
              <a:rPr lang="en" sz="900">
                <a:solidFill>
                  <a:srgbClr val="FFFFFF"/>
                </a:solidFill>
                <a:latin typeface="EB Garamond"/>
                <a:ea typeface="EB Garamond"/>
                <a:cs typeface="EB Garamond"/>
                <a:sym typeface="EB Garamond"/>
              </a:rPr>
            </a:br>
            <a:r>
              <a:rPr lang="en" sz="105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96"/>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3" name="Google Shape;903;p9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904" name="Google Shape;904;p96"/>
          <p:cNvPicPr preferRelativeResize="0"/>
          <p:nvPr/>
        </p:nvPicPr>
        <p:blipFill>
          <a:blip r:embed="rId3">
            <a:alphaModFix/>
          </a:blip>
          <a:stretch>
            <a:fillRect/>
          </a:stretch>
        </p:blipFill>
        <p:spPr>
          <a:xfrm>
            <a:off x="2622916" y="1040200"/>
            <a:ext cx="5742259" cy="3231990"/>
          </a:xfrm>
          <a:prstGeom prst="rect">
            <a:avLst/>
          </a:prstGeom>
          <a:noFill/>
          <a:ln>
            <a:noFill/>
          </a:ln>
        </p:spPr>
      </p:pic>
      <p:sp>
        <p:nvSpPr>
          <p:cNvPr id="905" name="Google Shape;905;p96"/>
          <p:cNvSpPr txBox="1"/>
          <p:nvPr/>
        </p:nvSpPr>
        <p:spPr>
          <a:xfrm>
            <a:off x="624900" y="1006350"/>
            <a:ext cx="2025900" cy="31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B Garamond"/>
                <a:ea typeface="EB Garamond"/>
                <a:cs typeface="EB Garamond"/>
                <a:sym typeface="EB Garamond"/>
              </a:rPr>
              <a:t>Visualization of patterns learned by the layer </a:t>
            </a:r>
            <a:r>
              <a:rPr b="1" lang="en">
                <a:solidFill>
                  <a:srgbClr val="FFFFFF"/>
                </a:solidFill>
                <a:latin typeface="EB Garamond"/>
                <a:ea typeface="EB Garamond"/>
                <a:cs typeface="EB Garamond"/>
                <a:sym typeface="EB Garamond"/>
              </a:rPr>
              <a:t>conv6</a:t>
            </a:r>
            <a:r>
              <a:rPr lang="en">
                <a:solidFill>
                  <a:srgbClr val="FFFFFF"/>
                </a:solidFill>
                <a:latin typeface="EB Garamond"/>
                <a:ea typeface="EB Garamond"/>
                <a:cs typeface="EB Garamond"/>
                <a:sym typeface="EB Garamond"/>
              </a:rPr>
              <a:t> (top) and layer </a:t>
            </a:r>
            <a:r>
              <a:rPr b="1" lang="en">
                <a:solidFill>
                  <a:srgbClr val="FFFFFF"/>
                </a:solidFill>
                <a:latin typeface="EB Garamond"/>
                <a:ea typeface="EB Garamond"/>
                <a:cs typeface="EB Garamond"/>
                <a:sym typeface="EB Garamond"/>
              </a:rPr>
              <a:t>conv9</a:t>
            </a:r>
            <a:r>
              <a:rPr lang="en">
                <a:solidFill>
                  <a:srgbClr val="FFFFFF"/>
                </a:solidFill>
                <a:latin typeface="EB Garamond"/>
                <a:ea typeface="EB Garamond"/>
                <a:cs typeface="EB Garamond"/>
                <a:sym typeface="EB Garamond"/>
              </a:rPr>
              <a:t> (bottom) of the network trained on ImageNet. </a:t>
            </a:r>
            <a:endParaRPr>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a:solidFill>
                  <a:srgbClr val="FFFFFF"/>
                </a:solidFill>
                <a:latin typeface="EB Garamond"/>
                <a:ea typeface="EB Garamond"/>
                <a:cs typeface="EB Garamond"/>
                <a:sym typeface="EB Garamond"/>
              </a:rPr>
              <a:t>Each row corresponds to one filter. </a:t>
            </a:r>
            <a:endParaRPr>
              <a:solidFill>
                <a:srgbClr val="FFFFFF"/>
              </a:solidFill>
              <a:latin typeface="EB Garamond"/>
              <a:ea typeface="EB Garamond"/>
              <a:cs typeface="EB Garamond"/>
              <a:sym typeface="EB Garamond"/>
            </a:endParaRPr>
          </a:p>
          <a:p>
            <a:pPr indent="0" lvl="0" marL="0" rtl="0" algn="l">
              <a:spcBef>
                <a:spcPts val="0"/>
              </a:spcBef>
              <a:spcAft>
                <a:spcPts val="0"/>
              </a:spcAft>
              <a:buClr>
                <a:srgbClr val="000000"/>
              </a:buClr>
              <a:buSzPts val="1100"/>
              <a:buFont typeface="Arial"/>
              <a:buNone/>
            </a:pPr>
            <a:r>
              <a:t/>
            </a:r>
            <a:endParaRPr>
              <a:solidFill>
                <a:srgbClr val="FFFFFF"/>
              </a:solidFill>
              <a:latin typeface="EB Garamond"/>
              <a:ea typeface="EB Garamond"/>
              <a:cs typeface="EB Garamond"/>
              <a:sym typeface="EB Garamond"/>
            </a:endParaRPr>
          </a:p>
          <a:p>
            <a:pPr indent="0" lvl="0" marL="0" rtl="0" algn="l">
              <a:spcBef>
                <a:spcPts val="0"/>
              </a:spcBef>
              <a:spcAft>
                <a:spcPts val="0"/>
              </a:spcAft>
              <a:buClr>
                <a:srgbClr val="000000"/>
              </a:buClr>
              <a:buSzPts val="1100"/>
              <a:buFont typeface="Arial"/>
              <a:buNone/>
            </a:pPr>
            <a:r>
              <a:rPr lang="en">
                <a:solidFill>
                  <a:srgbClr val="FFFFFF"/>
                </a:solidFill>
                <a:latin typeface="EB Garamond"/>
                <a:ea typeface="EB Garamond"/>
                <a:cs typeface="EB Garamond"/>
                <a:sym typeface="EB Garamond"/>
              </a:rPr>
              <a:t>The visualization using “guided backpropagation” is based on the top 10 image patches activating this filter taken from the ImageNet dataset.</a:t>
            </a:r>
            <a:endParaRPr>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a:solidFill>
                <a:srgbClr val="FFFFFF"/>
              </a:solidFill>
              <a:latin typeface="EB Garamond"/>
              <a:ea typeface="EB Garamond"/>
              <a:cs typeface="EB Garamond"/>
              <a:sym typeface="EB Garamond"/>
            </a:endParaRPr>
          </a:p>
        </p:txBody>
      </p:sp>
      <p:sp>
        <p:nvSpPr>
          <p:cNvPr id="906" name="Google Shape;906;p96"/>
          <p:cNvSpPr txBox="1"/>
          <p:nvPr/>
        </p:nvSpPr>
        <p:spPr>
          <a:xfrm>
            <a:off x="160675" y="4730225"/>
            <a:ext cx="7541700" cy="32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Dosovitskiy et al, “Striving for Simplicity: The All Convolutional Net”, ICLR Workshop 2015</a:t>
            </a:r>
            <a:endParaRPr sz="9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9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2" name="Google Shape;912;p9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13" name="Google Shape;913;p97"/>
          <p:cNvSpPr txBox="1"/>
          <p:nvPr/>
        </p:nvSpPr>
        <p:spPr>
          <a:xfrm>
            <a:off x="160675" y="4804500"/>
            <a:ext cx="7541700" cy="25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900">
              <a:solidFill>
                <a:srgbClr val="FFFFFF"/>
              </a:solidFill>
              <a:latin typeface="EB Garamond"/>
              <a:ea typeface="EB Garamond"/>
              <a:cs typeface="EB Garamond"/>
              <a:sym typeface="EB Garamond"/>
            </a:endParaRPr>
          </a:p>
        </p:txBody>
      </p:sp>
      <p:sp>
        <p:nvSpPr>
          <p:cNvPr id="914" name="Google Shape;914;p97"/>
          <p:cNvSpPr txBox="1"/>
          <p:nvPr/>
        </p:nvSpPr>
        <p:spPr>
          <a:xfrm>
            <a:off x="1570575" y="1113825"/>
            <a:ext cx="2692200" cy="14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EB Garamond"/>
                <a:ea typeface="EB Garamond"/>
                <a:cs typeface="EB Garamond"/>
                <a:sym typeface="EB Garamond"/>
              </a:rPr>
              <a:t>(Guided) backprop</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2000">
                <a:solidFill>
                  <a:srgbClr val="FFFFFF"/>
                </a:solidFill>
                <a:latin typeface="EB Garamond"/>
                <a:ea typeface="EB Garamond"/>
                <a:cs typeface="EB Garamond"/>
                <a:sym typeface="EB Garamond"/>
              </a:rPr>
              <a:t>Find the part of an image that a neuron responds to</a:t>
            </a:r>
            <a:endParaRPr sz="2000">
              <a:solidFill>
                <a:srgbClr val="FFFFFF"/>
              </a:solidFill>
              <a:latin typeface="EB Garamond"/>
              <a:ea typeface="EB Garamond"/>
              <a:cs typeface="EB Garamond"/>
              <a:sym typeface="EB Garamond"/>
            </a:endParaRPr>
          </a:p>
        </p:txBody>
      </p:sp>
      <p:sp>
        <p:nvSpPr>
          <p:cNvPr id="915" name="Google Shape;915;p97"/>
          <p:cNvSpPr txBox="1"/>
          <p:nvPr/>
        </p:nvSpPr>
        <p:spPr>
          <a:xfrm>
            <a:off x="4755525" y="1113825"/>
            <a:ext cx="3359100" cy="11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EB Garamond"/>
                <a:ea typeface="EB Garamond"/>
                <a:cs typeface="EB Garamond"/>
                <a:sym typeface="EB Garamond"/>
              </a:rPr>
              <a:t>Gradient ascent</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2000">
                <a:solidFill>
                  <a:srgbClr val="FFFFFF"/>
                </a:solidFill>
                <a:latin typeface="EB Garamond"/>
                <a:ea typeface="EB Garamond"/>
                <a:cs typeface="EB Garamond"/>
                <a:sym typeface="EB Garamond"/>
              </a:rPr>
              <a:t>Generate a synthetic image that maximally activates a neuron</a:t>
            </a:r>
            <a:endParaRPr sz="2000">
              <a:solidFill>
                <a:srgbClr val="FFFFFF"/>
              </a:solidFill>
              <a:latin typeface="EB Garamond"/>
              <a:ea typeface="EB Garamond"/>
              <a:cs typeface="EB Garamond"/>
              <a:sym typeface="EB Garamond"/>
            </a:endParaRPr>
          </a:p>
        </p:txBody>
      </p:sp>
      <p:sp>
        <p:nvSpPr>
          <p:cNvPr id="916" name="Google Shape;916;p97"/>
          <p:cNvSpPr txBox="1"/>
          <p:nvPr/>
        </p:nvSpPr>
        <p:spPr>
          <a:xfrm>
            <a:off x="1868900" y="2575175"/>
            <a:ext cx="5033700" cy="9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Droid Serif"/>
                <a:ea typeface="Droid Serif"/>
                <a:cs typeface="Droid Serif"/>
                <a:sym typeface="Droid Serif"/>
              </a:rPr>
              <a:t>I* = arg max</a:t>
            </a:r>
            <a:r>
              <a:rPr baseline="-25000" lang="en" sz="3600">
                <a:solidFill>
                  <a:srgbClr val="FFFFFF"/>
                </a:solidFill>
                <a:latin typeface="Droid Serif"/>
                <a:ea typeface="Droid Serif"/>
                <a:cs typeface="Droid Serif"/>
                <a:sym typeface="Droid Serif"/>
              </a:rPr>
              <a:t>I</a:t>
            </a:r>
            <a:r>
              <a:rPr lang="en" sz="3600">
                <a:solidFill>
                  <a:srgbClr val="FFFFFF"/>
                </a:solidFill>
                <a:latin typeface="Droid Serif"/>
                <a:ea typeface="Droid Serif"/>
                <a:cs typeface="Droid Serif"/>
                <a:sym typeface="Droid Serif"/>
              </a:rPr>
              <a:t> f(I) + R(I)</a:t>
            </a:r>
            <a:endParaRPr sz="3600">
              <a:solidFill>
                <a:srgbClr val="FFFFFF"/>
              </a:solidFill>
              <a:latin typeface="Droid Serif"/>
              <a:ea typeface="Droid Serif"/>
              <a:cs typeface="Droid Serif"/>
              <a:sym typeface="Droid Serif"/>
            </a:endParaRPr>
          </a:p>
        </p:txBody>
      </p:sp>
      <p:sp>
        <p:nvSpPr>
          <p:cNvPr id="917" name="Google Shape;917;p97"/>
          <p:cNvSpPr/>
          <p:nvPr/>
        </p:nvSpPr>
        <p:spPr>
          <a:xfrm>
            <a:off x="4829800" y="2679450"/>
            <a:ext cx="709500" cy="53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7"/>
          <p:cNvSpPr/>
          <p:nvPr/>
        </p:nvSpPr>
        <p:spPr>
          <a:xfrm>
            <a:off x="5947175" y="2679450"/>
            <a:ext cx="870900" cy="572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19" name="Google Shape;919;p97"/>
          <p:cNvSpPr txBox="1"/>
          <p:nvPr/>
        </p:nvSpPr>
        <p:spPr>
          <a:xfrm>
            <a:off x="2372075" y="4051450"/>
            <a:ext cx="20718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EB Garamond"/>
                <a:ea typeface="EB Garamond"/>
                <a:cs typeface="EB Garamond"/>
                <a:sym typeface="EB Garamond"/>
              </a:rPr>
              <a:t>Neuron value</a:t>
            </a:r>
            <a:endParaRPr sz="2400">
              <a:solidFill>
                <a:srgbClr val="FFFFFF"/>
              </a:solidFill>
              <a:latin typeface="EB Garamond"/>
              <a:ea typeface="EB Garamond"/>
              <a:cs typeface="EB Garamond"/>
              <a:sym typeface="EB Garamond"/>
            </a:endParaRPr>
          </a:p>
        </p:txBody>
      </p:sp>
      <p:sp>
        <p:nvSpPr>
          <p:cNvPr id="920" name="Google Shape;920;p97"/>
          <p:cNvSpPr txBox="1"/>
          <p:nvPr/>
        </p:nvSpPr>
        <p:spPr>
          <a:xfrm>
            <a:off x="5227100" y="4088825"/>
            <a:ext cx="34629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EB Garamond"/>
                <a:ea typeface="EB Garamond"/>
                <a:cs typeface="EB Garamond"/>
                <a:sym typeface="EB Garamond"/>
              </a:rPr>
              <a:t>Natural image regularizer</a:t>
            </a:r>
            <a:endParaRPr sz="2400">
              <a:solidFill>
                <a:srgbClr val="FFFFFF"/>
              </a:solidFill>
              <a:latin typeface="EB Garamond"/>
              <a:ea typeface="EB Garamond"/>
              <a:cs typeface="EB Garamond"/>
              <a:sym typeface="EB Garamond"/>
            </a:endParaRPr>
          </a:p>
        </p:txBody>
      </p:sp>
      <p:cxnSp>
        <p:nvCxnSpPr>
          <p:cNvPr id="921" name="Google Shape;921;p97"/>
          <p:cNvCxnSpPr/>
          <p:nvPr/>
        </p:nvCxnSpPr>
        <p:spPr>
          <a:xfrm flipH="1" rot="10800000">
            <a:off x="3499150" y="3320550"/>
            <a:ext cx="1411200" cy="828300"/>
          </a:xfrm>
          <a:prstGeom prst="straightConnector1">
            <a:avLst/>
          </a:prstGeom>
          <a:noFill/>
          <a:ln cap="flat" cmpd="sng" w="28575">
            <a:solidFill>
              <a:srgbClr val="FF0000"/>
            </a:solidFill>
            <a:prstDash val="solid"/>
            <a:round/>
            <a:headEnd len="med" w="med" type="none"/>
            <a:tailEnd len="med" w="med" type="triangle"/>
          </a:ln>
        </p:spPr>
      </p:cxnSp>
      <p:cxnSp>
        <p:nvCxnSpPr>
          <p:cNvPr id="922" name="Google Shape;922;p97"/>
          <p:cNvCxnSpPr/>
          <p:nvPr/>
        </p:nvCxnSpPr>
        <p:spPr>
          <a:xfrm rot="10800000">
            <a:off x="6570625" y="3348925"/>
            <a:ext cx="169800" cy="731400"/>
          </a:xfrm>
          <a:prstGeom prst="straightConnector1">
            <a:avLst/>
          </a:prstGeom>
          <a:noFill/>
          <a:ln cap="flat" cmpd="sng" w="28575">
            <a:solidFill>
              <a:schemeClr val="accent5"/>
            </a:solidFill>
            <a:prstDash val="solid"/>
            <a:round/>
            <a:headEnd len="med" w="med"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98"/>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8" name="Google Shape;928;p9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29" name="Google Shape;929;p98"/>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30" name="Google Shape;930;p98"/>
          <p:cNvPicPr preferRelativeResize="0"/>
          <p:nvPr/>
        </p:nvPicPr>
        <p:blipFill>
          <a:blip r:embed="rId3">
            <a:alphaModFix/>
          </a:blip>
          <a:stretch>
            <a:fillRect/>
          </a:stretch>
        </p:blipFill>
        <p:spPr>
          <a:xfrm>
            <a:off x="4086612" y="1092662"/>
            <a:ext cx="2928740" cy="532654"/>
          </a:xfrm>
          <a:prstGeom prst="rect">
            <a:avLst/>
          </a:prstGeom>
          <a:noFill/>
          <a:ln cap="flat" cmpd="sng" w="9525">
            <a:solidFill>
              <a:srgbClr val="000000"/>
            </a:solidFill>
            <a:prstDash val="solid"/>
            <a:round/>
            <a:headEnd len="sm" w="sm" type="none"/>
            <a:tailEnd len="sm" w="sm" type="none"/>
          </a:ln>
        </p:spPr>
      </p:pic>
      <p:sp>
        <p:nvSpPr>
          <p:cNvPr id="931" name="Google Shape;931;p98"/>
          <p:cNvSpPr/>
          <p:nvPr/>
        </p:nvSpPr>
        <p:spPr>
          <a:xfrm>
            <a:off x="5186347" y="1126348"/>
            <a:ext cx="729300" cy="380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8"/>
          <p:cNvSpPr txBox="1"/>
          <p:nvPr/>
        </p:nvSpPr>
        <p:spPr>
          <a:xfrm>
            <a:off x="4066100" y="1494138"/>
            <a:ext cx="3332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score for class c (before Softmax)</a:t>
            </a:r>
            <a:endParaRPr sz="1800">
              <a:solidFill>
                <a:srgbClr val="FFFFFF"/>
              </a:solidFill>
              <a:latin typeface="EB Garamond"/>
              <a:ea typeface="EB Garamond"/>
              <a:cs typeface="EB Garamond"/>
              <a:sym typeface="EB Garamond"/>
            </a:endParaRPr>
          </a:p>
        </p:txBody>
      </p:sp>
      <p:pic>
        <p:nvPicPr>
          <p:cNvPr id="933" name="Google Shape;933;p98"/>
          <p:cNvPicPr preferRelativeResize="0"/>
          <p:nvPr/>
        </p:nvPicPr>
        <p:blipFill>
          <a:blip r:embed="rId4">
            <a:alphaModFix/>
          </a:blip>
          <a:stretch>
            <a:fillRect/>
          </a:stretch>
        </p:blipFill>
        <p:spPr>
          <a:xfrm>
            <a:off x="3723015" y="2069500"/>
            <a:ext cx="3468245" cy="1253192"/>
          </a:xfrm>
          <a:prstGeom prst="rect">
            <a:avLst/>
          </a:prstGeom>
          <a:noFill/>
          <a:ln>
            <a:noFill/>
          </a:ln>
        </p:spPr>
      </p:pic>
      <p:cxnSp>
        <p:nvCxnSpPr>
          <p:cNvPr id="934" name="Google Shape;934;p98"/>
          <p:cNvCxnSpPr/>
          <p:nvPr/>
        </p:nvCxnSpPr>
        <p:spPr>
          <a:xfrm>
            <a:off x="3087796" y="2696109"/>
            <a:ext cx="431400" cy="0"/>
          </a:xfrm>
          <a:prstGeom prst="straightConnector1">
            <a:avLst/>
          </a:prstGeom>
          <a:noFill/>
          <a:ln cap="flat" cmpd="sng" w="9525">
            <a:solidFill>
              <a:schemeClr val="accent5"/>
            </a:solidFill>
            <a:prstDash val="solid"/>
            <a:round/>
            <a:headEnd len="med" w="med" type="none"/>
            <a:tailEnd len="med" w="med" type="triangle"/>
          </a:ln>
        </p:spPr>
      </p:cxnSp>
      <p:sp>
        <p:nvSpPr>
          <p:cNvPr id="935" name="Google Shape;935;p98"/>
          <p:cNvSpPr/>
          <p:nvPr/>
        </p:nvSpPr>
        <p:spPr>
          <a:xfrm>
            <a:off x="1432849" y="2099346"/>
            <a:ext cx="1451100" cy="11979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zero image</a:t>
            </a:r>
            <a:endParaRPr/>
          </a:p>
        </p:txBody>
      </p:sp>
      <p:sp>
        <p:nvSpPr>
          <p:cNvPr id="936" name="Google Shape;936;p98"/>
          <p:cNvSpPr txBox="1"/>
          <p:nvPr/>
        </p:nvSpPr>
        <p:spPr>
          <a:xfrm>
            <a:off x="603500" y="1494157"/>
            <a:ext cx="3264600" cy="348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Initialize image to zeros</a:t>
            </a:r>
            <a:endParaRPr sz="1800">
              <a:solidFill>
                <a:srgbClr val="FFFFFF"/>
              </a:solidFill>
              <a:latin typeface="EB Garamond"/>
              <a:ea typeface="EB Garamond"/>
              <a:cs typeface="EB Garamond"/>
              <a:sym typeface="EB Garamond"/>
            </a:endParaRPr>
          </a:p>
        </p:txBody>
      </p:sp>
      <p:sp>
        <p:nvSpPr>
          <p:cNvPr id="937" name="Google Shape;937;p98"/>
          <p:cNvSpPr txBox="1"/>
          <p:nvPr/>
        </p:nvSpPr>
        <p:spPr>
          <a:xfrm>
            <a:off x="687650" y="3257109"/>
            <a:ext cx="7980000" cy="15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Repeat:</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2. Forward image to compute current scores</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3. Set gradient of scores to be 1 for target class, 0 for others</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4. Backprop to get gradient on image</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5. Make a small update to the image</a:t>
            </a:r>
            <a:endParaRPr sz="1800">
              <a:solidFill>
                <a:srgbClr val="FFFFFF"/>
              </a:solidFill>
              <a:latin typeface="EB Garamond"/>
              <a:ea typeface="EB Garamond"/>
              <a:cs typeface="EB Garamond"/>
              <a:sym typeface="EB Garamond"/>
            </a:endParaRPr>
          </a:p>
        </p:txBody>
      </p:sp>
      <p:cxnSp>
        <p:nvCxnSpPr>
          <p:cNvPr id="938" name="Google Shape;938;p98"/>
          <p:cNvCxnSpPr/>
          <p:nvPr/>
        </p:nvCxnSpPr>
        <p:spPr>
          <a:xfrm rot="10800000">
            <a:off x="3087811" y="3248444"/>
            <a:ext cx="3710100" cy="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9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4" name="Google Shape;944;p9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45" name="Google Shape;945;p99"/>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46" name="Google Shape;946;p99"/>
          <p:cNvPicPr preferRelativeResize="0"/>
          <p:nvPr/>
        </p:nvPicPr>
        <p:blipFill>
          <a:blip r:embed="rId3">
            <a:alphaModFix/>
          </a:blip>
          <a:stretch>
            <a:fillRect/>
          </a:stretch>
        </p:blipFill>
        <p:spPr>
          <a:xfrm>
            <a:off x="42650" y="1199638"/>
            <a:ext cx="4512781" cy="3253538"/>
          </a:xfrm>
          <a:prstGeom prst="rect">
            <a:avLst/>
          </a:prstGeom>
          <a:noFill/>
          <a:ln>
            <a:noFill/>
          </a:ln>
        </p:spPr>
      </p:pic>
      <p:pic>
        <p:nvPicPr>
          <p:cNvPr id="947" name="Google Shape;947;p99"/>
          <p:cNvPicPr preferRelativeResize="0"/>
          <p:nvPr/>
        </p:nvPicPr>
        <p:blipFill>
          <a:blip r:embed="rId4">
            <a:alphaModFix/>
          </a:blip>
          <a:stretch>
            <a:fillRect/>
          </a:stretch>
        </p:blipFill>
        <p:spPr>
          <a:xfrm>
            <a:off x="4588550" y="1199638"/>
            <a:ext cx="4512776" cy="322631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0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3" name="Google Shape;953;p10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54" name="Google Shape;954;p100"/>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55" name="Google Shape;955;p100"/>
          <p:cNvPicPr preferRelativeResize="0"/>
          <p:nvPr/>
        </p:nvPicPr>
        <p:blipFill rotWithShape="1">
          <a:blip r:embed="rId3">
            <a:alphaModFix/>
          </a:blip>
          <a:srcRect b="60336" l="0" r="0" t="0"/>
          <a:stretch/>
        </p:blipFill>
        <p:spPr>
          <a:xfrm>
            <a:off x="846950" y="1343093"/>
            <a:ext cx="7007600" cy="3507033"/>
          </a:xfrm>
          <a:prstGeom prst="rect">
            <a:avLst/>
          </a:prstGeom>
          <a:noFill/>
          <a:ln>
            <a:noFill/>
          </a:ln>
        </p:spPr>
      </p:pic>
      <p:sp>
        <p:nvSpPr>
          <p:cNvPr id="956" name="Google Shape;956;p100"/>
          <p:cNvSpPr txBox="1"/>
          <p:nvPr/>
        </p:nvSpPr>
        <p:spPr>
          <a:xfrm>
            <a:off x="1958715" y="914375"/>
            <a:ext cx="52728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Better image regularizers give prettier results: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0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2" name="Google Shape;962;p10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63" name="Google Shape;963;p101"/>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64" name="Google Shape;964;p101"/>
          <p:cNvPicPr preferRelativeResize="0"/>
          <p:nvPr/>
        </p:nvPicPr>
        <p:blipFill rotWithShape="1">
          <a:blip r:embed="rId3">
            <a:alphaModFix/>
          </a:blip>
          <a:srcRect b="4092" l="0" r="0" t="56668"/>
          <a:stretch/>
        </p:blipFill>
        <p:spPr>
          <a:xfrm>
            <a:off x="240225" y="1443993"/>
            <a:ext cx="8440624" cy="3397635"/>
          </a:xfrm>
          <a:prstGeom prst="rect">
            <a:avLst/>
          </a:prstGeom>
          <a:noFill/>
          <a:ln>
            <a:noFill/>
          </a:ln>
        </p:spPr>
      </p:pic>
      <p:sp>
        <p:nvSpPr>
          <p:cNvPr id="965" name="Google Shape;965;p101"/>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0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1" name="Google Shape;971;p10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72" name="Google Shape;972;p102"/>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sp>
        <p:nvSpPr>
          <p:cNvPr id="973" name="Google Shape;973;p102"/>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pic>
        <p:nvPicPr>
          <p:cNvPr id="974" name="Google Shape;974;p102"/>
          <p:cNvPicPr preferRelativeResize="0"/>
          <p:nvPr/>
        </p:nvPicPr>
        <p:blipFill rotWithShape="1">
          <a:blip r:embed="rId3">
            <a:alphaModFix/>
          </a:blip>
          <a:srcRect b="43097" l="-725" r="0" t="20584"/>
          <a:stretch/>
        </p:blipFill>
        <p:spPr>
          <a:xfrm>
            <a:off x="188187" y="1435590"/>
            <a:ext cx="8758673" cy="340957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103"/>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0" name="Google Shape;980;p10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81" name="Google Shape;981;p103"/>
          <p:cNvSpPr txBox="1"/>
          <p:nvPr/>
        </p:nvSpPr>
        <p:spPr>
          <a:xfrm>
            <a:off x="179250" y="4934475"/>
            <a:ext cx="8964900" cy="19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EB Garamond"/>
                <a:ea typeface="EB Garamond"/>
                <a:cs typeface="EB Garamond"/>
                <a:sym typeface="EB Garamond"/>
              </a:rPr>
              <a:t>Nguyen et al, “Multifaceted Feature Visualization: Uncovering the Different Types of Features Learned By Each Neuron in Deep Neural Networks”, ICML Visualization for Deep Learning Workshop 2016</a:t>
            </a:r>
            <a:endParaRPr sz="8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800">
              <a:solidFill>
                <a:srgbClr val="FFFFFF"/>
              </a:solidFill>
              <a:latin typeface="EB Garamond"/>
              <a:ea typeface="EB Garamond"/>
              <a:cs typeface="EB Garamond"/>
              <a:sym typeface="EB Garamond"/>
            </a:endParaRPr>
          </a:p>
        </p:txBody>
      </p:sp>
      <p:sp>
        <p:nvSpPr>
          <p:cNvPr id="982" name="Google Shape;982;p103"/>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You can add even more tricks to get nicer results</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FFFFFF"/>
              </a:solidFill>
              <a:latin typeface="EB Garamond"/>
              <a:ea typeface="EB Garamond"/>
              <a:cs typeface="EB Garamond"/>
              <a:sym typeface="EB Garamond"/>
            </a:endParaRPr>
          </a:p>
        </p:txBody>
      </p:sp>
      <p:pic>
        <p:nvPicPr>
          <p:cNvPr id="983" name="Google Shape;983;p103"/>
          <p:cNvPicPr preferRelativeResize="0"/>
          <p:nvPr/>
        </p:nvPicPr>
        <p:blipFill>
          <a:blip r:embed="rId3">
            <a:alphaModFix/>
          </a:blip>
          <a:stretch>
            <a:fillRect/>
          </a:stretch>
        </p:blipFill>
        <p:spPr>
          <a:xfrm>
            <a:off x="1627850" y="1421488"/>
            <a:ext cx="4810172" cy="34501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32"/>
          <p:cNvPicPr preferRelativeResize="0"/>
          <p:nvPr/>
        </p:nvPicPr>
        <p:blipFill>
          <a:blip r:embed="rId3">
            <a:alphaModFix/>
          </a:blip>
          <a:stretch>
            <a:fillRect/>
          </a:stretch>
        </p:blipFill>
        <p:spPr>
          <a:xfrm>
            <a:off x="831275" y="753600"/>
            <a:ext cx="7608545" cy="4127699"/>
          </a:xfrm>
          <a:prstGeom prst="rect">
            <a:avLst/>
          </a:prstGeom>
          <a:noFill/>
          <a:ln>
            <a:noFill/>
          </a:ln>
        </p:spPr>
      </p:pic>
      <p:sp>
        <p:nvSpPr>
          <p:cNvPr id="151" name="Google Shape;151;p32"/>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Object Segmentation</a:t>
            </a:r>
            <a:endParaRPr b="1">
              <a:latin typeface="Georgia"/>
              <a:ea typeface="Georgia"/>
              <a:cs typeface="Georgia"/>
              <a:sym typeface="Georgia"/>
            </a:endParaRPr>
          </a:p>
        </p:txBody>
      </p:sp>
      <p:sp>
        <p:nvSpPr>
          <p:cNvPr id="152" name="Google Shape;152;p32"/>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Dai, He, and Sun, “Instance-aware Semantic Segmentation via Multi-task Network Cascades”, CVPR 2016</a:t>
            </a:r>
            <a:endParaRPr sz="8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104"/>
          <p:cNvSpPr txBox="1"/>
          <p:nvPr>
            <p:ph idx="4294967295"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Take-aways</a:t>
            </a:r>
            <a:endParaRPr b="1">
              <a:latin typeface="Georgia"/>
              <a:ea typeface="Georgia"/>
              <a:cs typeface="Georgia"/>
              <a:sym typeface="Georgia"/>
            </a:endParaRPr>
          </a:p>
        </p:txBody>
      </p:sp>
      <p:sp>
        <p:nvSpPr>
          <p:cNvPr id="989" name="Google Shape;989;p104"/>
          <p:cNvSpPr txBox="1"/>
          <p:nvPr>
            <p:ph idx="4294967295" type="body"/>
          </p:nvPr>
        </p:nvSpPr>
        <p:spPr>
          <a:xfrm>
            <a:off x="311700" y="1330250"/>
            <a:ext cx="82290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Convolutional networks are tailor-made for computer vision tasks.</a:t>
            </a:r>
            <a:endParaRPr>
              <a:solidFill>
                <a:srgbClr val="FFFFFF"/>
              </a:solidFill>
              <a:latin typeface="Georgia"/>
              <a:ea typeface="Georgia"/>
              <a:cs typeface="Georgia"/>
              <a:sym typeface="Georgia"/>
            </a:endParaRPr>
          </a:p>
          <a:p>
            <a:pPr indent="0" lvl="0" marL="0" rtl="0" algn="l">
              <a:spcBef>
                <a:spcPts val="1600"/>
              </a:spcBef>
              <a:spcAft>
                <a:spcPts val="0"/>
              </a:spcAft>
              <a:buNone/>
            </a:pPr>
            <a:r>
              <a:rPr lang="en">
                <a:solidFill>
                  <a:srgbClr val="FFFFFF"/>
                </a:solidFill>
                <a:latin typeface="Georgia"/>
                <a:ea typeface="Georgia"/>
                <a:cs typeface="Georgia"/>
                <a:sym typeface="Georgia"/>
              </a:rPr>
              <a:t>They exploit:</a:t>
            </a:r>
            <a:endParaRPr>
              <a:solidFill>
                <a:srgbClr val="FFFFFF"/>
              </a:solidFill>
              <a:latin typeface="Georgia"/>
              <a:ea typeface="Georgia"/>
              <a:cs typeface="Georgia"/>
              <a:sym typeface="Georgia"/>
            </a:endParaRPr>
          </a:p>
          <a:p>
            <a:pPr indent="-342900" lvl="0" marL="457200" rtl="0" algn="l">
              <a:spcBef>
                <a:spcPts val="1600"/>
              </a:spcBef>
              <a:spcAft>
                <a:spcPts val="0"/>
              </a:spcAft>
              <a:buClr>
                <a:srgbClr val="FFFFFF"/>
              </a:buClr>
              <a:buSzPts val="1800"/>
              <a:buFont typeface="Georgia"/>
              <a:buChar char="-"/>
            </a:pPr>
            <a:r>
              <a:rPr lang="en">
                <a:solidFill>
                  <a:srgbClr val="FFFFFF"/>
                </a:solidFill>
                <a:latin typeface="Georgia"/>
                <a:ea typeface="Georgia"/>
                <a:cs typeface="Georgia"/>
                <a:sym typeface="Georgia"/>
              </a:rPr>
              <a:t>Hierarchical nature of features</a:t>
            </a:r>
            <a:endParaRPr>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a:solidFill>
                  <a:srgbClr val="FFFFFF"/>
                </a:solidFill>
                <a:latin typeface="Georgia"/>
                <a:ea typeface="Georgia"/>
                <a:cs typeface="Georgia"/>
                <a:sym typeface="Georgia"/>
              </a:rPr>
              <a:t>Translation invariance of features</a:t>
            </a:r>
            <a:endParaRPr>
              <a:solidFill>
                <a:srgbClr val="FFFFFF"/>
              </a:solidFill>
              <a:latin typeface="Georgia"/>
              <a:ea typeface="Georgia"/>
              <a:cs typeface="Georgia"/>
              <a:sym typeface="Georgia"/>
            </a:endParaRPr>
          </a:p>
          <a:p>
            <a:pPr indent="0" lvl="0" marL="0" rtl="0" algn="l">
              <a:spcBef>
                <a:spcPts val="1600"/>
              </a:spcBef>
              <a:spcAft>
                <a:spcPts val="1600"/>
              </a:spcAft>
              <a:buNone/>
            </a:pPr>
            <a:r>
              <a:rPr lang="en">
                <a:solidFill>
                  <a:srgbClr val="FFFFFF"/>
                </a:solidFill>
                <a:latin typeface="Georgia"/>
                <a:ea typeface="Georgia"/>
                <a:cs typeface="Georgia"/>
                <a:sym typeface="Georgia"/>
              </a:rPr>
              <a:t>“Understanding” what a convnet learns is non-trivial, but some clever approaches exist.</a:t>
            </a:r>
            <a:endParaRPr>
              <a:solidFill>
                <a:srgbClr val="FFFFFF"/>
              </a:solidFill>
              <a:latin typeface="Georgia"/>
              <a:ea typeface="Georgia"/>
              <a:cs typeface="Georgia"/>
              <a:sym typeface="Georgia"/>
            </a:endParaRPr>
          </a:p>
        </p:txBody>
      </p:sp>
      <p:sp>
        <p:nvSpPr>
          <p:cNvPr id="990" name="Google Shape;990;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05"/>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996" name="Google Shape;996;p105"/>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ConvNet in TensorFlow</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997" name="Google Shape;997;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3"/>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Pose Estimation</a:t>
            </a:r>
            <a:endParaRPr b="1">
              <a:latin typeface="Georgia"/>
              <a:ea typeface="Georgia"/>
              <a:cs typeface="Georgia"/>
              <a:sym typeface="Georgia"/>
            </a:endParaRPr>
          </a:p>
        </p:txBody>
      </p:sp>
      <p:sp>
        <p:nvSpPr>
          <p:cNvPr id="158" name="Google Shape;158;p33"/>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Cao et al, “Realtime Multi-Person 2D Pose Estimation using Part Affinity Fields”, arXiv 2016</a:t>
            </a:r>
            <a:endParaRPr sz="800">
              <a:solidFill>
                <a:srgbClr val="FFFFFF"/>
              </a:solidFill>
            </a:endParaRPr>
          </a:p>
        </p:txBody>
      </p:sp>
      <p:pic>
        <p:nvPicPr>
          <p:cNvPr id="159" name="Google Shape;159;p33"/>
          <p:cNvPicPr preferRelativeResize="0"/>
          <p:nvPr/>
        </p:nvPicPr>
        <p:blipFill>
          <a:blip r:embed="rId3">
            <a:alphaModFix/>
          </a:blip>
          <a:stretch>
            <a:fillRect/>
          </a:stretch>
        </p:blipFill>
        <p:spPr>
          <a:xfrm>
            <a:off x="1916000" y="730716"/>
            <a:ext cx="5311990" cy="4158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